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9"/>
  </p:notesMasterIdLst>
  <p:sldIdLst>
    <p:sldId id="281" r:id="rId2"/>
    <p:sldId id="303" r:id="rId3"/>
    <p:sldId id="302" r:id="rId4"/>
    <p:sldId id="259" r:id="rId5"/>
    <p:sldId id="260" r:id="rId6"/>
    <p:sldId id="261" r:id="rId7"/>
    <p:sldId id="262" r:id="rId8"/>
    <p:sldId id="263" r:id="rId9"/>
    <p:sldId id="264" r:id="rId10"/>
    <p:sldId id="265" r:id="rId11"/>
    <p:sldId id="266" r:id="rId12"/>
    <p:sldId id="269" r:id="rId13"/>
    <p:sldId id="270" r:id="rId14"/>
    <p:sldId id="271" r:id="rId15"/>
    <p:sldId id="267" r:id="rId16"/>
    <p:sldId id="268" r:id="rId17"/>
    <p:sldId id="272" r:id="rId18"/>
    <p:sldId id="275" r:id="rId19"/>
    <p:sldId id="285" r:id="rId20"/>
    <p:sldId id="284" r:id="rId21"/>
    <p:sldId id="286" r:id="rId22"/>
    <p:sldId id="287" r:id="rId23"/>
    <p:sldId id="300" r:id="rId24"/>
    <p:sldId id="294" r:id="rId25"/>
    <p:sldId id="276" r:id="rId26"/>
    <p:sldId id="304" r:id="rId27"/>
    <p:sldId id="305" r:id="rId28"/>
    <p:sldId id="288" r:id="rId29"/>
    <p:sldId id="289" r:id="rId30"/>
    <p:sldId id="301" r:id="rId31"/>
    <p:sldId id="290" r:id="rId32"/>
    <p:sldId id="278" r:id="rId33"/>
    <p:sldId id="292" r:id="rId34"/>
    <p:sldId id="298" r:id="rId35"/>
    <p:sldId id="297" r:id="rId36"/>
    <p:sldId id="283" r:id="rId37"/>
    <p:sldId id="27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401" autoAdjust="0"/>
  </p:normalViewPr>
  <p:slideViewPr>
    <p:cSldViewPr snapToGrid="0">
      <p:cViewPr varScale="1">
        <p:scale>
          <a:sx n="141" d="100"/>
          <a:sy n="141" d="100"/>
        </p:scale>
        <p:origin x="1004" y="1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D7F6F9-EA1F-409E-8894-CCF2591A535A}" type="datetimeFigureOut">
              <a:rPr lang="en-US" smtClean="0"/>
              <a:t>2/28/2025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DB53F-ADFD-42E4-9A26-0C96840E02E5}" type="slidenum">
              <a:rPr lang="en-US" smtClean="0"/>
              <a:t>‹#›</a:t>
            </a:fld>
            <a:endParaRPr lang="en-US"/>
          </a:p>
        </p:txBody>
      </p:sp>
    </p:spTree>
    <p:extLst>
      <p:ext uri="{BB962C8B-B14F-4D97-AF65-F5344CB8AC3E}">
        <p14:creationId xmlns:p14="http://schemas.microsoft.com/office/powerpoint/2010/main" val="2334948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highflyers.media/blogs/the-role-of-artificial-intelligence-in-personalized-learnin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www.aegissofttech.com/digital-transformation-services.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highflyers.media/blogs/the-role-of-artificial-intelligence-in-personalized-learnin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aegissofttech.com/digital-transformation-services.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DB53F-ADFD-42E4-9A26-0C96840E02E5}" type="slidenum">
              <a:rPr lang="en-US" smtClean="0"/>
              <a:t>1</a:t>
            </a:fld>
            <a:endParaRPr lang="en-US"/>
          </a:p>
        </p:txBody>
      </p:sp>
    </p:spTree>
    <p:extLst>
      <p:ext uri="{BB962C8B-B14F-4D97-AF65-F5344CB8AC3E}">
        <p14:creationId xmlns:p14="http://schemas.microsoft.com/office/powerpoint/2010/main" val="3249335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Classification Problem: Disease Diagnosis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Regression Problem: Blood Pressure Prediction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Classification Problem: Credit Card Fraud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Regression Problem: Stock Price Prediction</a:t>
            </a:r>
          </a:p>
          <a:p>
            <a:endParaRPr lang="en-US" dirty="0"/>
          </a:p>
        </p:txBody>
      </p:sp>
      <p:sp>
        <p:nvSpPr>
          <p:cNvPr id="4" name="Slide Number Placeholder 3"/>
          <p:cNvSpPr>
            <a:spLocks noGrp="1"/>
          </p:cNvSpPr>
          <p:nvPr>
            <p:ph type="sldNum" sz="quarter" idx="5"/>
          </p:nvPr>
        </p:nvSpPr>
        <p:spPr/>
        <p:txBody>
          <a:bodyPr/>
          <a:lstStyle/>
          <a:p>
            <a:fld id="{823DB53F-ADFD-42E4-9A26-0C96840E02E5}" type="slidenum">
              <a:rPr lang="en-US" smtClean="0"/>
              <a:t>34</a:t>
            </a:fld>
            <a:endParaRPr lang="en-US"/>
          </a:p>
        </p:txBody>
      </p:sp>
    </p:spTree>
    <p:extLst>
      <p:ext uri="{BB962C8B-B14F-4D97-AF65-F5344CB8AC3E}">
        <p14:creationId xmlns:p14="http://schemas.microsoft.com/office/powerpoint/2010/main" val="3418333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Classification Problem: Student Performance Prediction</a:t>
            </a:r>
          </a:p>
          <a:p>
            <a:r>
              <a:rPr lang="en-US" b="1" dirty="0"/>
              <a:t>Regression Problem: Score Prediction</a:t>
            </a:r>
          </a:p>
          <a:p>
            <a:r>
              <a:rPr lang="en-US" b="1" dirty="0"/>
              <a:t>Classification Problem: Movie Genre Prediction</a:t>
            </a:r>
            <a:endParaRPr lang="en-US" dirty="0"/>
          </a:p>
          <a:p>
            <a:r>
              <a:rPr lang="en-US" b="1" dirty="0"/>
              <a:t>Regression Problem: User Rating Prediction</a:t>
            </a:r>
          </a:p>
          <a:p>
            <a:endParaRPr lang="en-US" dirty="0"/>
          </a:p>
        </p:txBody>
      </p:sp>
      <p:sp>
        <p:nvSpPr>
          <p:cNvPr id="4" name="Slide Number Placeholder 3"/>
          <p:cNvSpPr>
            <a:spLocks noGrp="1"/>
          </p:cNvSpPr>
          <p:nvPr>
            <p:ph type="sldNum" sz="quarter" idx="5"/>
          </p:nvPr>
        </p:nvSpPr>
        <p:spPr/>
        <p:txBody>
          <a:bodyPr/>
          <a:lstStyle/>
          <a:p>
            <a:fld id="{823DB53F-ADFD-42E4-9A26-0C96840E02E5}" type="slidenum">
              <a:rPr lang="en-US" smtClean="0"/>
              <a:t>35</a:t>
            </a:fld>
            <a:endParaRPr lang="en-US"/>
          </a:p>
        </p:txBody>
      </p:sp>
    </p:spTree>
    <p:extLst>
      <p:ext uri="{BB962C8B-B14F-4D97-AF65-F5344CB8AC3E}">
        <p14:creationId xmlns:p14="http://schemas.microsoft.com/office/powerpoint/2010/main" val="3850703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400"/>
              </a:lnSpc>
            </a:pPr>
            <a:r>
              <a:rPr lang="en-US" b="1" i="0" dirty="0">
                <a:solidFill>
                  <a:srgbClr val="242424"/>
                </a:solidFill>
                <a:effectLst/>
                <a:latin typeface="source-serif-pro"/>
              </a:rPr>
              <a:t>1. Medical Imaging Analysis</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Generative AI can enhance medical imaging analysis by generating high-resolution images from low-quality inputs. This technology assists radiologists in obtaining more straightforward and precise visualizations of medical scans, aiding in detecting and diagnosing diseases such as cancer, fractures, and neurological disorders.</a:t>
            </a:r>
          </a:p>
          <a:p>
            <a:pPr algn="l">
              <a:lnSpc>
                <a:spcPts val="2400"/>
              </a:lnSpc>
            </a:pPr>
            <a:r>
              <a:rPr lang="en-US" b="1" i="0" dirty="0">
                <a:solidFill>
                  <a:srgbClr val="242424"/>
                </a:solidFill>
                <a:effectLst/>
                <a:latin typeface="source-serif-pro"/>
              </a:rPr>
              <a:t>2. Synthetic Data Generation</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Training AI algorithms requires vast data, but accessing real patient information can raise privacy concerns. Generative AI can help overcome this challenge by creating synthetic data that closely mimics real-world medical data. This synthetic data can be used to train AI models effectively, without compromising patient privacy.</a:t>
            </a:r>
          </a:p>
          <a:p>
            <a:pPr algn="l">
              <a:lnSpc>
                <a:spcPts val="2400"/>
              </a:lnSpc>
            </a:pPr>
            <a:r>
              <a:rPr lang="en-US" b="1" i="0" dirty="0">
                <a:solidFill>
                  <a:srgbClr val="242424"/>
                </a:solidFill>
                <a:effectLst/>
                <a:latin typeface="source-serif-pro"/>
              </a:rPr>
              <a:t>3. Drug Discovery</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The drug discovery process can be lengthy and expensive. Generative AI accelerates this process by generating potential molecular structures with specific properties, such as drug efficacy and safety. This assists pharmaceutical researchers in identifying promising drug candidates, saving time and resources.</a:t>
            </a:r>
          </a:p>
          <a:p>
            <a:pPr algn="l">
              <a:lnSpc>
                <a:spcPts val="2400"/>
              </a:lnSpc>
            </a:pPr>
            <a:r>
              <a:rPr lang="en-US" b="1" i="0" dirty="0">
                <a:solidFill>
                  <a:srgbClr val="242424"/>
                </a:solidFill>
                <a:effectLst/>
                <a:latin typeface="source-serif-pro"/>
              </a:rPr>
              <a:t>4. Personalized Treatment Plans</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Generative AI can analyze patient data, including medical history and genetic information, to create personalized treatment plans. By considering individual variations, AI can suggest optimized treatment options with a higher likelihood of success and fewer side effects.</a:t>
            </a:r>
          </a:p>
          <a:p>
            <a:pPr algn="l">
              <a:lnSpc>
                <a:spcPts val="2400"/>
              </a:lnSpc>
            </a:pPr>
            <a:r>
              <a:rPr lang="en-US" b="1" i="0" dirty="0">
                <a:solidFill>
                  <a:srgbClr val="242424"/>
                </a:solidFill>
                <a:effectLst/>
                <a:latin typeface="source-serif-pro"/>
              </a:rPr>
              <a:t>5. Disease Progression Modeling</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Understanding how diseases progress is essential for effective treatment and patient management. Generative AI can simulate disease progression models based on historical patient data, enabling medical professionals to anticipate disease patterns and improve decision-making.</a:t>
            </a:r>
          </a:p>
          <a:p>
            <a:pPr algn="l">
              <a:lnSpc>
                <a:spcPts val="2400"/>
              </a:lnSpc>
            </a:pPr>
            <a:r>
              <a:rPr lang="en-US" b="1" i="0" dirty="0">
                <a:solidFill>
                  <a:srgbClr val="242424"/>
                </a:solidFill>
                <a:effectLst/>
                <a:latin typeface="source-serif-pro"/>
              </a:rPr>
              <a:t>6. Medical Text Generation</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Generating accurate medical reports and summaries can be time-consuming for healthcare providers. Generative AI can automate this process by generating detailed medical texts based on patient data and clinical findings, enhancing the efficiency of medical documentation.</a:t>
            </a:r>
          </a:p>
          <a:p>
            <a:pPr algn="l">
              <a:lnSpc>
                <a:spcPts val="2400"/>
              </a:lnSpc>
            </a:pPr>
            <a:r>
              <a:rPr lang="en-US" b="1" i="0" dirty="0">
                <a:solidFill>
                  <a:srgbClr val="242424"/>
                </a:solidFill>
                <a:effectLst/>
                <a:latin typeface="source-serif-pro"/>
              </a:rPr>
              <a:t>7. Augmented Reality for Surgery</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Incorporating Generative AI with augmented reality (AR) technology allows surgeons to access real-time guidance during complex procedures. AR overlays generated by AI in the surgical field can display critical information, such as organ structures and blood flow, assisting surgeons in making precise decisions.</a:t>
            </a:r>
          </a:p>
          <a:p>
            <a:pPr algn="l">
              <a:lnSpc>
                <a:spcPts val="2400"/>
              </a:lnSpc>
            </a:pPr>
            <a:r>
              <a:rPr lang="en-US" b="1" i="0" dirty="0">
                <a:solidFill>
                  <a:srgbClr val="242424"/>
                </a:solidFill>
                <a:effectLst/>
                <a:latin typeface="source-serif-pro"/>
              </a:rPr>
              <a:t>8. Mental Health Support</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Generative AI can contribute to mental health care by generating virtual assistants that simulate human-like conversations. These AI companions can provide round-the-clock support, monitor patients’ emotional well-being, and offer appropriate responses or interventions.</a:t>
            </a:r>
          </a:p>
          <a:p>
            <a:pPr algn="l">
              <a:lnSpc>
                <a:spcPts val="2400"/>
              </a:lnSpc>
            </a:pPr>
            <a:r>
              <a:rPr lang="en-US" b="1" i="0" dirty="0">
                <a:solidFill>
                  <a:srgbClr val="242424"/>
                </a:solidFill>
                <a:effectLst/>
                <a:latin typeface="source-serif-pro"/>
              </a:rPr>
              <a:t>9. Rehabilitation and Prosthetics</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Generative AI-powered exoskeletons and prosthetics can be tailored to individual patients’ needs. By analyzing movement patterns and medical history, AI can design personalized assistive devices that enhance mobility and improve the quality of life for individuals with physical disabilities.</a:t>
            </a:r>
          </a:p>
          <a:p>
            <a:pPr algn="l">
              <a:lnSpc>
                <a:spcPts val="2400"/>
              </a:lnSpc>
            </a:pPr>
            <a:r>
              <a:rPr lang="en-US" b="1" i="0" dirty="0">
                <a:solidFill>
                  <a:srgbClr val="242424"/>
                </a:solidFill>
                <a:effectLst/>
                <a:latin typeface="source-serif-pro"/>
              </a:rPr>
              <a:t>10. Predictive Analytics</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Generative AI can aid in predictive analytics for various healthcare scenarios. By analyzing vast amounts of patient data, AI can predict disease outbreaks, patient readmissions, and other critical events, allowing healthcare facilities to be better prepared and allocate resources more efficiently.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b="1" i="0" dirty="0">
                <a:effectLst/>
                <a:latin typeface="Rubik"/>
              </a:rPr>
              <a:t>AI in Retail and E-commerce</a:t>
            </a:r>
          </a:p>
          <a:p>
            <a:pPr algn="l" fontAlgn="base"/>
            <a:r>
              <a:rPr lang="en-US" b="1" i="0" dirty="0">
                <a:effectLst/>
                <a:latin typeface="Rubik"/>
              </a:rPr>
              <a:t>Personalized Product Recommendations</a:t>
            </a:r>
          </a:p>
          <a:p>
            <a:pPr algn="l" fontAlgn="base"/>
            <a:r>
              <a:rPr lang="en-US" b="0" i="0" dirty="0">
                <a:solidFill>
                  <a:srgbClr val="334155"/>
                </a:solidFill>
                <a:effectLst/>
                <a:latin typeface="Rubik"/>
              </a:rPr>
              <a:t>AI-driven recommendation engines personalize every customer’s shopping journey across websites, mobile apps, email, digital ads, and in-stores.</a:t>
            </a:r>
          </a:p>
          <a:p>
            <a:pPr algn="l" fontAlgn="base"/>
            <a:r>
              <a:rPr lang="en-US" b="0" i="0" dirty="0">
                <a:solidFill>
                  <a:srgbClr val="334155"/>
                </a:solidFill>
                <a:effectLst/>
                <a:latin typeface="Rubik"/>
              </a:rPr>
              <a:t>These systems analyze behavioral signals like browsing activity, purchases, clicks, swipes, and product views to surface the most relevant recommendations for each shopper dynamically.</a:t>
            </a:r>
          </a:p>
          <a:p>
            <a:pPr algn="l" fontAlgn="base"/>
            <a:r>
              <a:rPr lang="en-US" b="0" i="0" dirty="0">
                <a:solidFill>
                  <a:srgbClr val="334155"/>
                </a:solidFill>
                <a:effectLst/>
                <a:latin typeface="Rubik"/>
              </a:rPr>
              <a:t>When customers receive AI-tailored recommendations for items they’re truly interested in, it boosts engagement, conversions, average order value, and lifetime loyalty.</a:t>
            </a:r>
          </a:p>
          <a:p>
            <a:pPr algn="l" fontAlgn="base"/>
            <a:r>
              <a:rPr lang="en-US" b="0" i="0" dirty="0">
                <a:solidFill>
                  <a:srgbClr val="334155"/>
                </a:solidFill>
                <a:effectLst/>
                <a:latin typeface="Rubik"/>
              </a:rPr>
              <a:t>AI’s self-learning algorithms get smarter at personalizing experiences over time and with more data.</a:t>
            </a:r>
          </a:p>
          <a:p>
            <a:endParaRPr lang="en-US" dirty="0"/>
          </a:p>
          <a:p>
            <a:pPr algn="l" fontAlgn="base"/>
            <a:r>
              <a:rPr lang="en-US" b="1" i="0" dirty="0">
                <a:effectLst/>
                <a:latin typeface="Rubik"/>
              </a:rPr>
              <a:t>Demand Forecasting &amp; Dynamic Pricing</a:t>
            </a:r>
          </a:p>
          <a:p>
            <a:pPr algn="l" fontAlgn="base"/>
            <a:r>
              <a:rPr lang="en-US" b="0" i="0" dirty="0">
                <a:solidFill>
                  <a:srgbClr val="334155"/>
                </a:solidFill>
                <a:effectLst/>
                <a:latin typeface="Rubik"/>
              </a:rPr>
              <a:t>Fueled by machine learning predictions, retailers use AI systems to produce accurate forecasts for future product demand based on complex data inputs like sales histories, inventory levels, pricing details, promotional calendars, economic factors, and others.</a:t>
            </a:r>
          </a:p>
          <a:p>
            <a:pPr algn="l" fontAlgn="base"/>
            <a:r>
              <a:rPr lang="en-US" b="0" i="0" dirty="0">
                <a:solidFill>
                  <a:srgbClr val="334155"/>
                </a:solidFill>
                <a:effectLst/>
                <a:latin typeface="Rubik"/>
              </a:rPr>
              <a:t>Combining demand forecasts with real-time market data empowers dynamic pricing models to automatically adjust sticker prices up or down to maximize revenue potential, clear aging stock, or remain competitive.</a:t>
            </a:r>
          </a:p>
          <a:p>
            <a:pPr algn="l" fontAlgn="base"/>
            <a:r>
              <a:rPr lang="en-US" b="0" i="0" dirty="0">
                <a:solidFill>
                  <a:srgbClr val="334155"/>
                </a:solidFill>
                <a:effectLst/>
                <a:latin typeface="Rubik"/>
              </a:rPr>
              <a:t>AI also guides promotion planning and markdown cadence decisions.</a:t>
            </a:r>
          </a:p>
          <a:p>
            <a:pPr algn="l" fontAlgn="base"/>
            <a:endParaRPr lang="en-US" b="0" i="0" dirty="0">
              <a:solidFill>
                <a:srgbClr val="334155"/>
              </a:solidFill>
              <a:effectLst/>
              <a:latin typeface="Rubik"/>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1" i="0" dirty="0">
                <a:effectLst/>
                <a:latin typeface="Rubik"/>
              </a:rPr>
              <a:t>AI in Manufacturing</a:t>
            </a:r>
          </a:p>
          <a:p>
            <a:pPr algn="l" fontAlgn="base"/>
            <a:endParaRPr lang="en-US" b="0" i="0" dirty="0">
              <a:solidFill>
                <a:srgbClr val="334155"/>
              </a:solidFill>
              <a:effectLst/>
              <a:latin typeface="Rubik"/>
            </a:endParaRPr>
          </a:p>
          <a:p>
            <a:pPr algn="l" fontAlgn="base"/>
            <a:r>
              <a:rPr lang="en-US" b="1" i="0" dirty="0">
                <a:effectLst/>
                <a:latin typeface="Rubik"/>
              </a:rPr>
              <a:t>Predictive Maintenance</a:t>
            </a:r>
          </a:p>
          <a:p>
            <a:pPr algn="l" fontAlgn="base"/>
            <a:r>
              <a:rPr lang="en-US" b="0" i="0" dirty="0">
                <a:solidFill>
                  <a:srgbClr val="334155"/>
                </a:solidFill>
                <a:effectLst/>
                <a:latin typeface="Rubik"/>
              </a:rPr>
              <a:t>By continuously monitoring Internet of Things (IoT) sensor data from factory equipment and production line machinery, AI systems can predictively determine when assets will likely require repair or replacement to avoid unexpected downtime incidents.</a:t>
            </a:r>
          </a:p>
          <a:p>
            <a:pPr algn="l" fontAlgn="base"/>
            <a:r>
              <a:rPr lang="en-US" b="0" i="0" dirty="0">
                <a:solidFill>
                  <a:srgbClr val="334155"/>
                </a:solidFill>
                <a:effectLst/>
                <a:latin typeface="Rubik"/>
              </a:rPr>
              <a:t>Predictive alerts provide time to schedule maintenance proactively at opportune times rather than reactively after breakdowns occur.</a:t>
            </a:r>
          </a:p>
          <a:p>
            <a:pPr algn="l" fontAlgn="base"/>
            <a:r>
              <a:rPr lang="en-US" b="1" i="0" dirty="0">
                <a:effectLst/>
                <a:latin typeface="Rubik"/>
              </a:rPr>
              <a:t>Automated Quality Control</a:t>
            </a:r>
          </a:p>
          <a:p>
            <a:pPr algn="l" fontAlgn="base"/>
            <a:r>
              <a:rPr lang="en-US" b="0" i="0" dirty="0">
                <a:solidFill>
                  <a:srgbClr val="334155"/>
                </a:solidFill>
                <a:effectLst/>
                <a:latin typeface="Rubik"/>
              </a:rPr>
              <a:t>Computer vision AI is enhancing quality assurance and quality control measures across manufacturing by automatically inspecting products, components, asset conditions, and processes for defects in real time at superhuman scales.</a:t>
            </a:r>
          </a:p>
          <a:p>
            <a:pPr algn="l" fontAlgn="base"/>
            <a:r>
              <a:rPr lang="en-US" b="0" i="0" dirty="0">
                <a:solidFill>
                  <a:srgbClr val="334155"/>
                </a:solidFill>
                <a:effectLst/>
                <a:latin typeface="Rubik"/>
              </a:rPr>
              <a:t>High-resolution cameras integrated with machine learning models rapidly detect even minuscule surface imperfections, dents, cracks, contaminations, or missing pieces that may have passed by human quality inspectors.</a:t>
            </a:r>
          </a:p>
          <a:p>
            <a:pPr algn="l" fontAlgn="base"/>
            <a:r>
              <a:rPr lang="en-US" b="0" i="0" dirty="0">
                <a:solidFill>
                  <a:srgbClr val="334155"/>
                </a:solidFill>
                <a:effectLst/>
                <a:latin typeface="Rubik"/>
              </a:rPr>
              <a:t>AI vision empowers 100% automated inspection for quality standards traceability.</a:t>
            </a:r>
          </a:p>
          <a:p>
            <a:pPr algn="l" fontAlgn="base"/>
            <a:endParaRPr lang="en-US" b="0" i="0" dirty="0">
              <a:solidFill>
                <a:srgbClr val="334155"/>
              </a:solidFill>
              <a:effectLst/>
              <a:latin typeface="Rubik"/>
            </a:endParaRPr>
          </a:p>
          <a:p>
            <a:pPr algn="l" fontAlgn="base"/>
            <a:r>
              <a:rPr lang="en-US" b="1" i="0" dirty="0">
                <a:effectLst/>
                <a:latin typeface="Rubik"/>
              </a:rPr>
              <a:t>Autonomous Vehicles and Mobility</a:t>
            </a:r>
          </a:p>
          <a:p>
            <a:pPr algn="l" fontAlgn="base"/>
            <a:r>
              <a:rPr lang="en-US" b="0" i="0" dirty="0">
                <a:solidFill>
                  <a:srgbClr val="334155"/>
                </a:solidFill>
                <a:effectLst/>
                <a:latin typeface="Rubik"/>
              </a:rPr>
              <a:t>While not yet mainstream, autonomous vehicles and mobility solutions enabled by AI are actively being developed and tested across passenger transportation, trucking, and last-mile delivery domains.</a:t>
            </a:r>
          </a:p>
          <a:p>
            <a:pPr algn="l" fontAlgn="base"/>
            <a:r>
              <a:rPr lang="en-US" b="0" i="0" dirty="0">
                <a:solidFill>
                  <a:srgbClr val="334155"/>
                </a:solidFill>
                <a:effectLst/>
                <a:latin typeface="Rubik"/>
              </a:rPr>
              <a:t>AI computer vision models interpret real-time visual data from cameras and sensors to identify obstacles, traffic signals, pedestrians, and environmental conditions.</a:t>
            </a:r>
          </a:p>
          <a:p>
            <a:pPr algn="l" fontAlgn="base"/>
            <a:r>
              <a:rPr lang="en-US" b="0" i="0" dirty="0">
                <a:solidFill>
                  <a:srgbClr val="334155"/>
                </a:solidFill>
                <a:effectLst/>
                <a:latin typeface="Rubik"/>
              </a:rPr>
              <a:t>Machine learning handles the core navigation and vehicle control decision systems to dynamically plan paths and operate vehicles safely without human intervention.</a:t>
            </a:r>
          </a:p>
          <a:p>
            <a:pPr algn="l" fontAlgn="base"/>
            <a:r>
              <a:rPr lang="en-US" b="0" i="0" dirty="0">
                <a:solidFill>
                  <a:srgbClr val="334155"/>
                </a:solidFill>
                <a:effectLst/>
                <a:latin typeface="Rubik"/>
              </a:rPr>
              <a:t>Beyond technological milestones, AI will also power mobility services by coordinating fleets of autonomous trucks, taxis, and delivery vehicles through intelligent routing and traffic pattern optimization.</a:t>
            </a:r>
          </a:p>
          <a:p>
            <a:pPr algn="l" fontAlgn="base"/>
            <a:r>
              <a:rPr lang="en-US" b="0" i="0" dirty="0">
                <a:solidFill>
                  <a:srgbClr val="334155"/>
                </a:solidFill>
                <a:effectLst/>
                <a:latin typeface="Rubik"/>
              </a:rPr>
              <a:t>Understanding what industries use artificial intelligence helps identify opportunities for innovation and optimization.</a:t>
            </a:r>
          </a:p>
          <a:p>
            <a:pPr algn="l" fontAlgn="base"/>
            <a:endParaRPr lang="en-US" b="0" i="0" dirty="0">
              <a:solidFill>
                <a:srgbClr val="334155"/>
              </a:solidFill>
              <a:effectLst/>
              <a:latin typeface="Rubik"/>
            </a:endParaRPr>
          </a:p>
          <a:p>
            <a:pPr algn="l" fontAlgn="base"/>
            <a:r>
              <a:rPr lang="en-US" b="1" i="0" dirty="0">
                <a:effectLst/>
                <a:latin typeface="Rubik"/>
              </a:rPr>
              <a:t>Personalized Learning</a:t>
            </a:r>
          </a:p>
          <a:p>
            <a:pPr algn="l" fontAlgn="base"/>
            <a:r>
              <a:rPr lang="en-US" b="0" i="0" dirty="0">
                <a:solidFill>
                  <a:srgbClr val="334155"/>
                </a:solidFill>
                <a:effectLst/>
                <a:latin typeface="Rubik"/>
              </a:rPr>
              <a:t>Through machine learning and data analysis, AI systems can dynamically adapt educational content delivery, pacing, teaching styles, and learning activities to align with each student’s needs, aptitudes, and optimal learning pathways. That’s why </a:t>
            </a:r>
            <a:r>
              <a:rPr lang="en-US" b="0" i="0" u="sng" dirty="0">
                <a:solidFill>
                  <a:srgbClr val="334155"/>
                </a:solidFill>
                <a:effectLst/>
                <a:latin typeface="Rubik"/>
                <a:hlinkClick r:id="rId3"/>
              </a:rPr>
              <a:t>AI in personalized learning</a:t>
            </a:r>
            <a:r>
              <a:rPr lang="en-US" b="0" i="0" dirty="0">
                <a:solidFill>
                  <a:srgbClr val="334155"/>
                </a:solidFill>
                <a:effectLst/>
                <a:latin typeface="Rubik"/>
              </a:rPr>
              <a:t> is no longer a dream.</a:t>
            </a:r>
          </a:p>
          <a:p>
            <a:pPr algn="l" fontAlgn="base"/>
            <a:r>
              <a:rPr lang="en-US" b="0" i="0" dirty="0">
                <a:solidFill>
                  <a:srgbClr val="334155"/>
                </a:solidFill>
                <a:effectLst/>
                <a:latin typeface="Rubik"/>
              </a:rPr>
              <a:t>AI tutoring systems provide infinite patience, assessing knowledge gaps and strengths to customize curricula and recommend supplementary resources.</a:t>
            </a:r>
          </a:p>
          <a:p>
            <a:pPr algn="l" fontAlgn="base"/>
            <a:r>
              <a:rPr lang="en-US" b="0" i="0" dirty="0">
                <a:solidFill>
                  <a:srgbClr val="334155"/>
                </a:solidFill>
                <a:effectLst/>
                <a:latin typeface="Rubik"/>
              </a:rPr>
              <a:t>AI virtual teaching assistants offer 24/7 on-demand homework support tailored to how each student learns best.</a:t>
            </a:r>
          </a:p>
          <a:p>
            <a:pPr algn="l" fontAlgn="base"/>
            <a:r>
              <a:rPr lang="en-US" b="1" i="0" dirty="0">
                <a:effectLst/>
                <a:latin typeface="Rubik"/>
              </a:rPr>
              <a:t>Automated Grading and Feedback</a:t>
            </a:r>
          </a:p>
          <a:p>
            <a:pPr algn="l" fontAlgn="base"/>
            <a:r>
              <a:rPr lang="en-US" b="0" i="0" dirty="0">
                <a:solidFill>
                  <a:srgbClr val="334155"/>
                </a:solidFill>
                <a:effectLst/>
                <a:latin typeface="Rubik"/>
              </a:rPr>
              <a:t>Using AI for automated grading and feedback alleviates tedious workloads for educators.</a:t>
            </a:r>
          </a:p>
          <a:p>
            <a:pPr algn="l" fontAlgn="base"/>
            <a:r>
              <a:rPr lang="en-US" b="0" i="0" dirty="0">
                <a:solidFill>
                  <a:srgbClr val="334155"/>
                </a:solidFill>
                <a:effectLst/>
                <a:latin typeface="Rubik"/>
              </a:rPr>
              <a:t>Machine learning models can score tests, essays, programming assignments, and other subjective work as accurately as human graders.</a:t>
            </a:r>
          </a:p>
          <a:p>
            <a:pPr algn="l" fontAlgn="base"/>
            <a:r>
              <a:rPr lang="en-US" b="0" i="0" dirty="0">
                <a:solidFill>
                  <a:srgbClr val="334155"/>
                </a:solidFill>
                <a:effectLst/>
                <a:latin typeface="Rubik"/>
              </a:rPr>
              <a:t>But AI goes beyond just scores – it provides detailed, tailored feedback highlighting areas for improvement and explaining the rationale behind scoring decisions.</a:t>
            </a:r>
          </a:p>
          <a:p>
            <a:pPr algn="l" fontAlgn="base"/>
            <a:r>
              <a:rPr lang="en-US" b="0" i="0" dirty="0">
                <a:solidFill>
                  <a:srgbClr val="334155"/>
                </a:solidFill>
                <a:effectLst/>
                <a:latin typeface="Rubik"/>
              </a:rPr>
              <a:t>This scalable approach keeps teachers focused on higher-level tasks.</a:t>
            </a:r>
          </a:p>
          <a:p>
            <a:pPr algn="l" fontAlgn="base"/>
            <a:r>
              <a:rPr lang="en-US" b="0" i="0" dirty="0">
                <a:solidFill>
                  <a:srgbClr val="334155"/>
                </a:solidFill>
                <a:effectLst/>
                <a:latin typeface="Rubik"/>
              </a:rPr>
              <a:t>The integration of AI use cases in major industries is accelerating </a:t>
            </a:r>
            <a:r>
              <a:rPr lang="en-US" b="0" i="0" u="sng" dirty="0">
                <a:solidFill>
                  <a:srgbClr val="334155"/>
                </a:solidFill>
                <a:effectLst/>
                <a:latin typeface="Rubik"/>
                <a:hlinkClick r:id="rId4"/>
              </a:rPr>
              <a:t>digital transformation solutions</a:t>
            </a:r>
            <a:r>
              <a:rPr lang="en-US" b="0" i="0" dirty="0">
                <a:solidFill>
                  <a:srgbClr val="334155"/>
                </a:solidFill>
                <a:effectLst/>
                <a:latin typeface="Rubik"/>
              </a:rPr>
              <a:t>, enabling organizations to stay competitive in today’s rapidly evolving market.</a:t>
            </a:r>
          </a:p>
          <a:p>
            <a:pPr algn="l" fontAlgn="base"/>
            <a:endParaRPr lang="en-US" b="0" i="0" dirty="0">
              <a:solidFill>
                <a:srgbClr val="334155"/>
              </a:solidFill>
              <a:effectLst/>
              <a:latin typeface="Rubik"/>
            </a:endParaRPr>
          </a:p>
          <a:p>
            <a:pPr algn="l" fontAlgn="base"/>
            <a:endParaRPr lang="en-US" b="0" i="0" dirty="0">
              <a:solidFill>
                <a:srgbClr val="334155"/>
              </a:solidFill>
              <a:effectLst/>
              <a:latin typeface="Rubik"/>
            </a:endParaRPr>
          </a:p>
          <a:p>
            <a:pPr algn="l" fontAlgn="base"/>
            <a:endParaRPr lang="en-US" b="0" i="0" dirty="0">
              <a:solidFill>
                <a:srgbClr val="334155"/>
              </a:solidFill>
              <a:effectLst/>
              <a:latin typeface="Rubik"/>
            </a:endParaRPr>
          </a:p>
          <a:p>
            <a:endParaRPr lang="en-US" dirty="0"/>
          </a:p>
          <a:p>
            <a:endParaRPr lang="en-US" dirty="0"/>
          </a:p>
        </p:txBody>
      </p:sp>
      <p:sp>
        <p:nvSpPr>
          <p:cNvPr id="4" name="Slide Number Placeholder 3"/>
          <p:cNvSpPr>
            <a:spLocks noGrp="1"/>
          </p:cNvSpPr>
          <p:nvPr>
            <p:ph type="sldNum" sz="quarter" idx="5"/>
          </p:nvPr>
        </p:nvSpPr>
        <p:spPr/>
        <p:txBody>
          <a:bodyPr/>
          <a:lstStyle/>
          <a:p>
            <a:fld id="{823DB53F-ADFD-42E4-9A26-0C96840E02E5}" type="slidenum">
              <a:rPr lang="en-US" smtClean="0"/>
              <a:t>36</a:t>
            </a:fld>
            <a:endParaRPr lang="en-US"/>
          </a:p>
        </p:txBody>
      </p:sp>
    </p:spTree>
    <p:extLst>
      <p:ext uri="{BB962C8B-B14F-4D97-AF65-F5344CB8AC3E}">
        <p14:creationId xmlns:p14="http://schemas.microsoft.com/office/powerpoint/2010/main" val="1133184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Artificial Intelligence?</a:t>
            </a:r>
          </a:p>
          <a:p>
            <a:r>
              <a:rPr lang="en-US" dirty="0"/>
              <a:t>Types of Intelligence</a:t>
            </a:r>
          </a:p>
          <a:p>
            <a:r>
              <a:rPr lang="en-US" dirty="0"/>
              <a:t>Where is AI used?</a:t>
            </a:r>
          </a:p>
          <a:p>
            <a:r>
              <a:rPr lang="en-US" dirty="0"/>
              <a:t>Introduction to machine learning</a:t>
            </a:r>
          </a:p>
          <a:p>
            <a:r>
              <a:rPr lang="en-US" dirty="0"/>
              <a:t>How exactly we recognize things</a:t>
            </a:r>
          </a:p>
          <a:p>
            <a:r>
              <a:rPr lang="en-US" dirty="0"/>
              <a:t>How to make machines to learn things</a:t>
            </a:r>
          </a:p>
          <a:p>
            <a:r>
              <a:rPr lang="en-US" dirty="0"/>
              <a:t>How does Machine Learning Work?</a:t>
            </a:r>
          </a:p>
          <a:p>
            <a:r>
              <a:rPr lang="en-US" dirty="0"/>
              <a:t>Machine Learning Types</a:t>
            </a:r>
          </a:p>
          <a:p>
            <a:r>
              <a:rPr lang="en-US" dirty="0"/>
              <a:t>Types of problems</a:t>
            </a:r>
          </a:p>
          <a:p>
            <a:r>
              <a:rPr lang="en-US" dirty="0"/>
              <a:t>Supervised Machine Learning</a:t>
            </a:r>
          </a:p>
          <a:p>
            <a:r>
              <a:rPr lang="en-US" dirty="0"/>
              <a:t>Unsupervised Machine Learning</a:t>
            </a:r>
          </a:p>
          <a:p>
            <a:r>
              <a:rPr lang="en-US"/>
              <a:t>Why do we need supervised &amp; Unsupervised learning</a:t>
            </a:r>
          </a:p>
        </p:txBody>
      </p:sp>
      <p:sp>
        <p:nvSpPr>
          <p:cNvPr id="4" name="Slide Number Placeholder 3"/>
          <p:cNvSpPr>
            <a:spLocks noGrp="1"/>
          </p:cNvSpPr>
          <p:nvPr>
            <p:ph type="sldNum" sz="quarter" idx="5"/>
          </p:nvPr>
        </p:nvSpPr>
        <p:spPr/>
        <p:txBody>
          <a:bodyPr/>
          <a:lstStyle/>
          <a:p>
            <a:fld id="{823DB53F-ADFD-42E4-9A26-0C96840E02E5}" type="slidenum">
              <a:rPr lang="en-US" smtClean="0"/>
              <a:t>37</a:t>
            </a:fld>
            <a:endParaRPr lang="en-US"/>
          </a:p>
        </p:txBody>
      </p:sp>
    </p:spTree>
    <p:extLst>
      <p:ext uri="{BB962C8B-B14F-4D97-AF65-F5344CB8AC3E}">
        <p14:creationId xmlns:p14="http://schemas.microsoft.com/office/powerpoint/2010/main" val="3153822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C57CD-D4A2-DA2E-02EC-93330C7624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A90364-D5C7-2990-7E4D-DB6AE4CB2D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B0BDED-27C4-261B-83F2-420325BEA624}"/>
              </a:ext>
            </a:extLst>
          </p:cNvPr>
          <p:cNvSpPr>
            <a:spLocks noGrp="1"/>
          </p:cNvSpPr>
          <p:nvPr>
            <p:ph type="body" idx="1"/>
          </p:nvPr>
        </p:nvSpPr>
        <p:spPr/>
        <p:txBody>
          <a:bodyPr/>
          <a:lstStyle/>
          <a:p>
            <a:pPr algn="l">
              <a:lnSpc>
                <a:spcPts val="2400"/>
              </a:lnSpc>
            </a:pPr>
            <a:endParaRPr lang="en-US" b="1" i="0" dirty="0">
              <a:solidFill>
                <a:srgbClr val="242424"/>
              </a:solidFill>
              <a:effectLst/>
              <a:latin typeface="source-serif-pro"/>
            </a:endParaRPr>
          </a:p>
          <a:p>
            <a:pPr algn="l">
              <a:lnSpc>
                <a:spcPts val="2400"/>
              </a:lnSpc>
            </a:pPr>
            <a:endParaRPr lang="en-US" b="1" i="0" dirty="0">
              <a:solidFill>
                <a:srgbClr val="242424"/>
              </a:solidFill>
              <a:effectLst/>
              <a:latin typeface="source-serif-pro"/>
            </a:endParaRPr>
          </a:p>
          <a:p>
            <a:pPr algn="l">
              <a:lnSpc>
                <a:spcPts val="2400"/>
              </a:lnSpc>
            </a:pPr>
            <a:r>
              <a:rPr lang="en-US" b="1" dirty="0"/>
              <a:t>Education</a:t>
            </a:r>
            <a:r>
              <a:rPr lang="en-US" dirty="0"/>
              <a:t> –possibly for tutoring, personalized learning, or administrative automation.</a:t>
            </a:r>
          </a:p>
          <a:p>
            <a:pPr algn="l">
              <a:lnSpc>
                <a:spcPts val="2400"/>
              </a:lnSpc>
            </a:pPr>
            <a:r>
              <a:rPr lang="en-US" b="1" dirty="0"/>
              <a:t>Manufacturing &amp; Automation</a:t>
            </a:r>
            <a:r>
              <a:rPr lang="en-US" dirty="0"/>
              <a:t> – Depicted by robotic arms in an industrial setting, suggesting AI-driven automation in factories.</a:t>
            </a:r>
          </a:p>
          <a:p>
            <a:pPr algn="l">
              <a:lnSpc>
                <a:spcPts val="2400"/>
              </a:lnSpc>
            </a:pPr>
            <a:r>
              <a:rPr lang="en-US" b="1" dirty="0"/>
              <a:t>Finance &amp; Banking</a:t>
            </a:r>
            <a:r>
              <a:rPr lang="en-US" dirty="0"/>
              <a:t> – Labeled explicitly, likely referring to AI applications in fraud detection, algorithmic trading, credit risk assessment, and customer service chatbots.</a:t>
            </a:r>
          </a:p>
          <a:p>
            <a:pPr algn="l">
              <a:lnSpc>
                <a:spcPts val="2400"/>
              </a:lnSpc>
            </a:pPr>
            <a:r>
              <a:rPr lang="en-US" b="1" dirty="0"/>
              <a:t>Retail &amp; Shopping</a:t>
            </a:r>
            <a:r>
              <a:rPr lang="en-US" dirty="0"/>
              <a:t> – A futuristic AI-driven retail experience, indicating AI-driven customer insights, smart recommendations, or supply chain optimization.</a:t>
            </a:r>
          </a:p>
          <a:p>
            <a:pPr algn="l">
              <a:lnSpc>
                <a:spcPts val="2400"/>
              </a:lnSpc>
            </a:pPr>
            <a:r>
              <a:rPr lang="en-US" b="1" dirty="0"/>
              <a:t>Logistics &amp; Delivery</a:t>
            </a:r>
            <a:r>
              <a:rPr lang="en-US" dirty="0"/>
              <a:t> – A small autonomous delivery robot handing over a package, signifying AI-powered logistics, last-mile delivery, and smart routing.</a:t>
            </a:r>
            <a:endParaRPr lang="en-US" b="1" i="0" dirty="0">
              <a:solidFill>
                <a:srgbClr val="242424"/>
              </a:solidFill>
              <a:effectLst/>
              <a:latin typeface="source-serif-pro"/>
            </a:endParaRPr>
          </a:p>
          <a:p>
            <a:pPr algn="l">
              <a:lnSpc>
                <a:spcPts val="2400"/>
              </a:lnSpc>
            </a:pPr>
            <a:endParaRPr lang="en-US" b="1" i="0" dirty="0">
              <a:solidFill>
                <a:srgbClr val="242424"/>
              </a:solidFill>
              <a:effectLst/>
              <a:latin typeface="source-serif-pro"/>
            </a:endParaRPr>
          </a:p>
          <a:p>
            <a:pPr algn="l">
              <a:lnSpc>
                <a:spcPts val="2400"/>
              </a:lnSpc>
            </a:pPr>
            <a:endParaRPr lang="en-US" b="1" i="0" dirty="0">
              <a:solidFill>
                <a:srgbClr val="242424"/>
              </a:solidFill>
              <a:effectLst/>
              <a:latin typeface="source-serif-pro"/>
            </a:endParaRPr>
          </a:p>
          <a:p>
            <a:pPr algn="l">
              <a:lnSpc>
                <a:spcPts val="2400"/>
              </a:lnSpc>
            </a:pPr>
            <a:endParaRPr lang="en-US" b="1" i="0" dirty="0">
              <a:solidFill>
                <a:srgbClr val="242424"/>
              </a:solidFill>
              <a:effectLst/>
              <a:latin typeface="source-serif-pro"/>
            </a:endParaRPr>
          </a:p>
          <a:p>
            <a:pPr algn="l">
              <a:lnSpc>
                <a:spcPts val="2400"/>
              </a:lnSpc>
            </a:pPr>
            <a:endParaRPr lang="en-US" b="1" i="0" dirty="0">
              <a:solidFill>
                <a:srgbClr val="242424"/>
              </a:solidFill>
              <a:effectLst/>
              <a:latin typeface="source-serif-pro"/>
            </a:endParaRPr>
          </a:p>
          <a:p>
            <a:pPr algn="l">
              <a:lnSpc>
                <a:spcPts val="2400"/>
              </a:lnSpc>
            </a:pPr>
            <a:r>
              <a:rPr lang="en-US" b="1" i="0" dirty="0">
                <a:solidFill>
                  <a:srgbClr val="242424"/>
                </a:solidFill>
                <a:effectLst/>
                <a:latin typeface="source-serif-pro"/>
              </a:rPr>
              <a:t>1. Medical Imaging Analysis</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Generative AI can enhance medical imaging analysis by generating high-resolution images from low-quality inputs. This technology assists radiologists in obtaining more straightforward and precise visualizations of medical scans, aiding in detecting and diagnosing diseases such as cancer, fractures, and neurological disorders.</a:t>
            </a:r>
          </a:p>
          <a:p>
            <a:pPr algn="l">
              <a:lnSpc>
                <a:spcPts val="2400"/>
              </a:lnSpc>
            </a:pPr>
            <a:r>
              <a:rPr lang="en-US" b="1" i="0" dirty="0">
                <a:solidFill>
                  <a:srgbClr val="242424"/>
                </a:solidFill>
                <a:effectLst/>
                <a:latin typeface="source-serif-pro"/>
              </a:rPr>
              <a:t>2. Synthetic Data Generation</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Training AI algorithms requires vast data, but accessing real patient information can raise privacy concerns. Generative AI can help overcome this challenge by creating synthetic data that closely mimics real-world medical data. This synthetic data can be used to train AI models effectively, without compromising patient privacy.</a:t>
            </a:r>
          </a:p>
          <a:p>
            <a:pPr algn="l">
              <a:lnSpc>
                <a:spcPts val="2400"/>
              </a:lnSpc>
            </a:pPr>
            <a:r>
              <a:rPr lang="en-US" b="1" i="0" dirty="0">
                <a:solidFill>
                  <a:srgbClr val="242424"/>
                </a:solidFill>
                <a:effectLst/>
                <a:latin typeface="source-serif-pro"/>
              </a:rPr>
              <a:t>3. Drug Discovery</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The drug discovery process can be lengthy and expensive. Generative AI accelerates this process by generating potential molecular structures with specific properties, such as drug efficacy and safety. This assists pharmaceutical researchers in identifying promising drug candidates, saving time and resources.</a:t>
            </a:r>
          </a:p>
          <a:p>
            <a:pPr algn="l">
              <a:lnSpc>
                <a:spcPts val="2400"/>
              </a:lnSpc>
            </a:pPr>
            <a:r>
              <a:rPr lang="en-US" b="1" i="0" dirty="0">
                <a:solidFill>
                  <a:srgbClr val="242424"/>
                </a:solidFill>
                <a:effectLst/>
                <a:latin typeface="source-serif-pro"/>
              </a:rPr>
              <a:t>4. Personalized Treatment Plans</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Generative AI can analyze patient data, including medical history and genetic information, to create personalized treatment plans. By considering individual variations, AI can suggest optimized treatment options with a higher likelihood of success and fewer side effects.</a:t>
            </a:r>
          </a:p>
          <a:p>
            <a:pPr algn="l">
              <a:lnSpc>
                <a:spcPts val="2400"/>
              </a:lnSpc>
            </a:pPr>
            <a:r>
              <a:rPr lang="en-US" b="1" i="0" dirty="0">
                <a:solidFill>
                  <a:srgbClr val="242424"/>
                </a:solidFill>
                <a:effectLst/>
                <a:latin typeface="source-serif-pro"/>
              </a:rPr>
              <a:t>5. Disease Progression Modeling</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Understanding how diseases progress is essential for effective treatment and patient management. Generative AI can simulate disease progression models based on historical patient data, enabling medical professionals to anticipate disease patterns and improve decision-making.</a:t>
            </a:r>
          </a:p>
          <a:p>
            <a:pPr algn="l">
              <a:lnSpc>
                <a:spcPts val="2400"/>
              </a:lnSpc>
            </a:pPr>
            <a:r>
              <a:rPr lang="en-US" b="1" i="0" dirty="0">
                <a:solidFill>
                  <a:srgbClr val="242424"/>
                </a:solidFill>
                <a:effectLst/>
                <a:latin typeface="source-serif-pro"/>
              </a:rPr>
              <a:t>6. Medical Text Generation</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Generating accurate medical reports and summaries can be time-consuming for healthcare providers. Generative AI can automate this process by generating detailed medical texts based on patient data and clinical findings, enhancing the efficiency of medical documentation.</a:t>
            </a:r>
          </a:p>
          <a:p>
            <a:pPr algn="l">
              <a:lnSpc>
                <a:spcPts val="2400"/>
              </a:lnSpc>
            </a:pPr>
            <a:r>
              <a:rPr lang="en-US" b="1" i="0" dirty="0">
                <a:solidFill>
                  <a:srgbClr val="242424"/>
                </a:solidFill>
                <a:effectLst/>
                <a:latin typeface="source-serif-pro"/>
              </a:rPr>
              <a:t>7. Augmented Reality for Surgery</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Incorporating Generative AI with augmented reality (AR) technology allows surgeons to access real-time guidance during complex procedures. AR overlays generated by AI in the surgical field can display critical information, such as organ structures and blood flow, assisting surgeons in making precise decisions.</a:t>
            </a:r>
          </a:p>
          <a:p>
            <a:pPr algn="l">
              <a:lnSpc>
                <a:spcPts val="2400"/>
              </a:lnSpc>
            </a:pPr>
            <a:r>
              <a:rPr lang="en-US" b="1" i="0" dirty="0">
                <a:solidFill>
                  <a:srgbClr val="242424"/>
                </a:solidFill>
                <a:effectLst/>
                <a:latin typeface="source-serif-pro"/>
              </a:rPr>
              <a:t>8. Mental Health Support</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Generative AI can contribute to mental health care by generating virtual assistants that simulate human-like conversations. These AI companions can provide round-the-clock support, monitor patients’ emotional well-being, and offer appropriate responses or interventions.</a:t>
            </a:r>
          </a:p>
          <a:p>
            <a:pPr algn="l">
              <a:lnSpc>
                <a:spcPts val="2400"/>
              </a:lnSpc>
            </a:pPr>
            <a:r>
              <a:rPr lang="en-US" b="1" i="0" dirty="0">
                <a:solidFill>
                  <a:srgbClr val="242424"/>
                </a:solidFill>
                <a:effectLst/>
                <a:latin typeface="source-serif-pro"/>
              </a:rPr>
              <a:t>9. Rehabilitation and Prosthetics</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Generative AI-powered exoskeletons and prosthetics can be tailored to individual patients’ needs. By analyzing movement patterns and medical history, AI can design personalized assistive devices that enhance mobility and improve the quality of life for individuals with physical disabilities.</a:t>
            </a:r>
          </a:p>
          <a:p>
            <a:pPr algn="l">
              <a:lnSpc>
                <a:spcPts val="2400"/>
              </a:lnSpc>
            </a:pPr>
            <a:r>
              <a:rPr lang="en-US" b="1" i="0" dirty="0">
                <a:solidFill>
                  <a:srgbClr val="242424"/>
                </a:solidFill>
                <a:effectLst/>
                <a:latin typeface="source-serif-pro"/>
              </a:rPr>
              <a:t>10. Predictive Analytics</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Generative AI can aid in predictive analytics for various healthcare scenarios. By analyzing vast amounts of patient data, AI can predict disease outbreaks, patient readmissions, and other critical events, allowing healthcare facilities to be better prepared and allocate resources more efficiently.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b="1" i="0" dirty="0">
                <a:effectLst/>
                <a:latin typeface="Rubik"/>
              </a:rPr>
              <a:t>AI in Retail and E-commerce</a:t>
            </a:r>
          </a:p>
          <a:p>
            <a:pPr algn="l" fontAlgn="base"/>
            <a:r>
              <a:rPr lang="en-US" b="1" i="0" dirty="0">
                <a:effectLst/>
                <a:latin typeface="Rubik"/>
              </a:rPr>
              <a:t>Personalized Product Recommendations</a:t>
            </a:r>
          </a:p>
          <a:p>
            <a:pPr algn="l" fontAlgn="base"/>
            <a:r>
              <a:rPr lang="en-US" b="0" i="0" dirty="0">
                <a:solidFill>
                  <a:srgbClr val="334155"/>
                </a:solidFill>
                <a:effectLst/>
                <a:latin typeface="Rubik"/>
              </a:rPr>
              <a:t>AI-driven recommendation engines personalize every customer’s shopping journey across websites, mobile apps, email, digital ads, and in-stores.</a:t>
            </a:r>
          </a:p>
          <a:p>
            <a:pPr algn="l" fontAlgn="base"/>
            <a:r>
              <a:rPr lang="en-US" b="0" i="0" dirty="0">
                <a:solidFill>
                  <a:srgbClr val="334155"/>
                </a:solidFill>
                <a:effectLst/>
                <a:latin typeface="Rubik"/>
              </a:rPr>
              <a:t>These systems analyze behavioral signals like browsing activity, purchases, clicks, swipes, and product views to surface the most relevant recommendations for each shopper dynamically.</a:t>
            </a:r>
          </a:p>
          <a:p>
            <a:pPr algn="l" fontAlgn="base"/>
            <a:r>
              <a:rPr lang="en-US" b="0" i="0" dirty="0">
                <a:solidFill>
                  <a:srgbClr val="334155"/>
                </a:solidFill>
                <a:effectLst/>
                <a:latin typeface="Rubik"/>
              </a:rPr>
              <a:t>When customers receive AI-tailored recommendations for items they’re truly interested in, it boosts engagement, conversions, average order value, and lifetime loyalty.</a:t>
            </a:r>
          </a:p>
          <a:p>
            <a:pPr algn="l" fontAlgn="base"/>
            <a:r>
              <a:rPr lang="en-US" b="0" i="0" dirty="0">
                <a:solidFill>
                  <a:srgbClr val="334155"/>
                </a:solidFill>
                <a:effectLst/>
                <a:latin typeface="Rubik"/>
              </a:rPr>
              <a:t>AI’s self-learning algorithms get smarter at personalizing experiences over time and with more data.</a:t>
            </a:r>
          </a:p>
          <a:p>
            <a:endParaRPr lang="en-US" dirty="0"/>
          </a:p>
          <a:p>
            <a:pPr algn="l" fontAlgn="base"/>
            <a:r>
              <a:rPr lang="en-US" b="1" i="0" dirty="0">
                <a:effectLst/>
                <a:latin typeface="Rubik"/>
              </a:rPr>
              <a:t>Demand Forecasting &amp; Dynamic Pricing</a:t>
            </a:r>
          </a:p>
          <a:p>
            <a:pPr algn="l" fontAlgn="base"/>
            <a:r>
              <a:rPr lang="en-US" b="0" i="0" dirty="0">
                <a:solidFill>
                  <a:srgbClr val="334155"/>
                </a:solidFill>
                <a:effectLst/>
                <a:latin typeface="Rubik"/>
              </a:rPr>
              <a:t>Fueled by machine learning predictions, retailers use AI systems to produce accurate forecasts for future product demand based on complex data inputs like sales histories, inventory levels, pricing details, promotional calendars, economic factors, and others.</a:t>
            </a:r>
          </a:p>
          <a:p>
            <a:pPr algn="l" fontAlgn="base"/>
            <a:r>
              <a:rPr lang="en-US" b="0" i="0" dirty="0">
                <a:solidFill>
                  <a:srgbClr val="334155"/>
                </a:solidFill>
                <a:effectLst/>
                <a:latin typeface="Rubik"/>
              </a:rPr>
              <a:t>Combining demand forecasts with real-time market data empowers dynamic pricing models to automatically adjust sticker prices up or down to maximize revenue potential, clear aging stock, or remain competitive.</a:t>
            </a:r>
          </a:p>
          <a:p>
            <a:pPr algn="l" fontAlgn="base"/>
            <a:r>
              <a:rPr lang="en-US" b="0" i="0" dirty="0">
                <a:solidFill>
                  <a:srgbClr val="334155"/>
                </a:solidFill>
                <a:effectLst/>
                <a:latin typeface="Rubik"/>
              </a:rPr>
              <a:t>AI also guides promotion planning and markdown cadence decisions.</a:t>
            </a:r>
          </a:p>
          <a:p>
            <a:pPr algn="l" fontAlgn="base"/>
            <a:endParaRPr lang="en-US" b="0" i="0" dirty="0">
              <a:solidFill>
                <a:srgbClr val="334155"/>
              </a:solidFill>
              <a:effectLst/>
              <a:latin typeface="Rubik"/>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1" i="0" dirty="0">
                <a:effectLst/>
                <a:latin typeface="Rubik"/>
              </a:rPr>
              <a:t>AI in Manufacturing</a:t>
            </a:r>
          </a:p>
          <a:p>
            <a:pPr algn="l" fontAlgn="base"/>
            <a:endParaRPr lang="en-US" b="0" i="0" dirty="0">
              <a:solidFill>
                <a:srgbClr val="334155"/>
              </a:solidFill>
              <a:effectLst/>
              <a:latin typeface="Rubik"/>
            </a:endParaRPr>
          </a:p>
          <a:p>
            <a:pPr algn="l" fontAlgn="base"/>
            <a:r>
              <a:rPr lang="en-US" b="1" i="0" dirty="0">
                <a:effectLst/>
                <a:latin typeface="Rubik"/>
              </a:rPr>
              <a:t>Predictive Maintenance</a:t>
            </a:r>
          </a:p>
          <a:p>
            <a:pPr algn="l" fontAlgn="base"/>
            <a:r>
              <a:rPr lang="en-US" b="0" i="0" dirty="0">
                <a:solidFill>
                  <a:srgbClr val="334155"/>
                </a:solidFill>
                <a:effectLst/>
                <a:latin typeface="Rubik"/>
              </a:rPr>
              <a:t>By continuously monitoring Internet of Things (IoT) sensor data from factory equipment and production line machinery, AI systems can predictively determine when assets will likely require repair or replacement to avoid unexpected downtime incidents.</a:t>
            </a:r>
          </a:p>
          <a:p>
            <a:pPr algn="l" fontAlgn="base"/>
            <a:r>
              <a:rPr lang="en-US" b="0" i="0" dirty="0">
                <a:solidFill>
                  <a:srgbClr val="334155"/>
                </a:solidFill>
                <a:effectLst/>
                <a:latin typeface="Rubik"/>
              </a:rPr>
              <a:t>Predictive alerts provide time to schedule maintenance proactively at opportune times rather than reactively after breakdowns occur.</a:t>
            </a:r>
          </a:p>
          <a:p>
            <a:pPr algn="l" fontAlgn="base"/>
            <a:r>
              <a:rPr lang="en-US" b="1" i="0" dirty="0">
                <a:effectLst/>
                <a:latin typeface="Rubik"/>
              </a:rPr>
              <a:t>Automated Quality Control</a:t>
            </a:r>
          </a:p>
          <a:p>
            <a:pPr algn="l" fontAlgn="base"/>
            <a:r>
              <a:rPr lang="en-US" b="0" i="0" dirty="0">
                <a:solidFill>
                  <a:srgbClr val="334155"/>
                </a:solidFill>
                <a:effectLst/>
                <a:latin typeface="Rubik"/>
              </a:rPr>
              <a:t>Computer vision AI is enhancing quality assurance and quality control measures across manufacturing by automatically inspecting products, components, asset conditions, and processes for defects in real time at superhuman scales.</a:t>
            </a:r>
          </a:p>
          <a:p>
            <a:pPr algn="l" fontAlgn="base"/>
            <a:r>
              <a:rPr lang="en-US" b="0" i="0" dirty="0">
                <a:solidFill>
                  <a:srgbClr val="334155"/>
                </a:solidFill>
                <a:effectLst/>
                <a:latin typeface="Rubik"/>
              </a:rPr>
              <a:t>High-resolution cameras integrated with machine learning models rapidly detect even minuscule surface imperfections, dents, cracks, contaminations, or missing pieces that may have passed by human quality inspectors.</a:t>
            </a:r>
          </a:p>
          <a:p>
            <a:pPr algn="l" fontAlgn="base"/>
            <a:r>
              <a:rPr lang="en-US" b="0" i="0" dirty="0">
                <a:solidFill>
                  <a:srgbClr val="334155"/>
                </a:solidFill>
                <a:effectLst/>
                <a:latin typeface="Rubik"/>
              </a:rPr>
              <a:t>AI vision empowers 100% automated inspection for quality standards traceability.</a:t>
            </a:r>
          </a:p>
          <a:p>
            <a:pPr algn="l" fontAlgn="base"/>
            <a:endParaRPr lang="en-US" b="0" i="0" dirty="0">
              <a:solidFill>
                <a:srgbClr val="334155"/>
              </a:solidFill>
              <a:effectLst/>
              <a:latin typeface="Rubik"/>
            </a:endParaRPr>
          </a:p>
          <a:p>
            <a:pPr algn="l" fontAlgn="base"/>
            <a:r>
              <a:rPr lang="en-US" b="1" i="0" dirty="0">
                <a:effectLst/>
                <a:latin typeface="Rubik"/>
              </a:rPr>
              <a:t>Autonomous Vehicles and Mobility</a:t>
            </a:r>
          </a:p>
          <a:p>
            <a:pPr algn="l" fontAlgn="base"/>
            <a:r>
              <a:rPr lang="en-US" b="0" i="0" dirty="0">
                <a:solidFill>
                  <a:srgbClr val="334155"/>
                </a:solidFill>
                <a:effectLst/>
                <a:latin typeface="Rubik"/>
              </a:rPr>
              <a:t>While not yet mainstream, autonomous vehicles and mobility solutions enabled by AI are actively being developed and tested across passenger transportation, trucking, and last-mile delivery domains.</a:t>
            </a:r>
          </a:p>
          <a:p>
            <a:pPr algn="l" fontAlgn="base"/>
            <a:r>
              <a:rPr lang="en-US" b="0" i="0" dirty="0">
                <a:solidFill>
                  <a:srgbClr val="334155"/>
                </a:solidFill>
                <a:effectLst/>
                <a:latin typeface="Rubik"/>
              </a:rPr>
              <a:t>AI computer vision models interpret real-time visual data from cameras and sensors to identify obstacles, traffic signals, pedestrians, and environmental conditions.</a:t>
            </a:r>
          </a:p>
          <a:p>
            <a:pPr algn="l" fontAlgn="base"/>
            <a:r>
              <a:rPr lang="en-US" b="0" i="0" dirty="0">
                <a:solidFill>
                  <a:srgbClr val="334155"/>
                </a:solidFill>
                <a:effectLst/>
                <a:latin typeface="Rubik"/>
              </a:rPr>
              <a:t>Machine learning handles the core navigation and vehicle control decision systems to dynamically plan paths and operate vehicles safely without human intervention.</a:t>
            </a:r>
          </a:p>
          <a:p>
            <a:pPr algn="l" fontAlgn="base"/>
            <a:r>
              <a:rPr lang="en-US" b="0" i="0" dirty="0">
                <a:solidFill>
                  <a:srgbClr val="334155"/>
                </a:solidFill>
                <a:effectLst/>
                <a:latin typeface="Rubik"/>
              </a:rPr>
              <a:t>Beyond technological milestones, AI will also power mobility services by coordinating fleets of autonomous trucks, taxis, and delivery vehicles through intelligent routing and traffic pattern optimization.</a:t>
            </a:r>
          </a:p>
          <a:p>
            <a:pPr algn="l" fontAlgn="base"/>
            <a:r>
              <a:rPr lang="en-US" b="0" i="0" dirty="0">
                <a:solidFill>
                  <a:srgbClr val="334155"/>
                </a:solidFill>
                <a:effectLst/>
                <a:latin typeface="Rubik"/>
              </a:rPr>
              <a:t>Understanding what industries use artificial intelligence helps identify opportunities for innovation and optimization.</a:t>
            </a:r>
          </a:p>
          <a:p>
            <a:pPr algn="l" fontAlgn="base"/>
            <a:endParaRPr lang="en-US" b="0" i="0" dirty="0">
              <a:solidFill>
                <a:srgbClr val="334155"/>
              </a:solidFill>
              <a:effectLst/>
              <a:latin typeface="Rubik"/>
            </a:endParaRPr>
          </a:p>
          <a:p>
            <a:pPr algn="l" fontAlgn="base"/>
            <a:r>
              <a:rPr lang="en-US" b="1" i="0" dirty="0">
                <a:effectLst/>
                <a:latin typeface="Rubik"/>
              </a:rPr>
              <a:t>Personalized Learning</a:t>
            </a:r>
          </a:p>
          <a:p>
            <a:pPr algn="l" fontAlgn="base"/>
            <a:r>
              <a:rPr lang="en-US" b="0" i="0" dirty="0">
                <a:solidFill>
                  <a:srgbClr val="334155"/>
                </a:solidFill>
                <a:effectLst/>
                <a:latin typeface="Rubik"/>
              </a:rPr>
              <a:t>Through machine learning and data analysis, AI systems can dynamically adapt educational content delivery, pacing, teaching styles, and learning activities to align with each student’s needs, aptitudes, and optimal learning pathways. That’s why </a:t>
            </a:r>
            <a:r>
              <a:rPr lang="en-US" b="0" i="0" u="sng" dirty="0">
                <a:solidFill>
                  <a:srgbClr val="334155"/>
                </a:solidFill>
                <a:effectLst/>
                <a:latin typeface="Rubik"/>
                <a:hlinkClick r:id="rId3"/>
              </a:rPr>
              <a:t>AI in personalized learning</a:t>
            </a:r>
            <a:r>
              <a:rPr lang="en-US" b="0" i="0" dirty="0">
                <a:solidFill>
                  <a:srgbClr val="334155"/>
                </a:solidFill>
                <a:effectLst/>
                <a:latin typeface="Rubik"/>
              </a:rPr>
              <a:t> is no longer a dream.</a:t>
            </a:r>
          </a:p>
          <a:p>
            <a:pPr algn="l" fontAlgn="base"/>
            <a:r>
              <a:rPr lang="en-US" b="0" i="0" dirty="0">
                <a:solidFill>
                  <a:srgbClr val="334155"/>
                </a:solidFill>
                <a:effectLst/>
                <a:latin typeface="Rubik"/>
              </a:rPr>
              <a:t>AI tutoring systems provide infinite patience, assessing knowledge gaps and strengths to customize curricula and recommend supplementary resources.</a:t>
            </a:r>
          </a:p>
          <a:p>
            <a:pPr algn="l" fontAlgn="base"/>
            <a:r>
              <a:rPr lang="en-US" b="0" i="0" dirty="0">
                <a:solidFill>
                  <a:srgbClr val="334155"/>
                </a:solidFill>
                <a:effectLst/>
                <a:latin typeface="Rubik"/>
              </a:rPr>
              <a:t>AI virtual teaching assistants offer 24/7 on-demand homework support tailored to how each student learns best.</a:t>
            </a:r>
          </a:p>
          <a:p>
            <a:pPr algn="l" fontAlgn="base"/>
            <a:r>
              <a:rPr lang="en-US" b="1" i="0" dirty="0">
                <a:effectLst/>
                <a:latin typeface="Rubik"/>
              </a:rPr>
              <a:t>Automated Grading and Feedback</a:t>
            </a:r>
          </a:p>
          <a:p>
            <a:pPr algn="l" fontAlgn="base"/>
            <a:r>
              <a:rPr lang="en-US" b="0" i="0" dirty="0">
                <a:solidFill>
                  <a:srgbClr val="334155"/>
                </a:solidFill>
                <a:effectLst/>
                <a:latin typeface="Rubik"/>
              </a:rPr>
              <a:t>Using AI for automated grading and feedback alleviates tedious workloads for educators.</a:t>
            </a:r>
          </a:p>
          <a:p>
            <a:pPr algn="l" fontAlgn="base"/>
            <a:r>
              <a:rPr lang="en-US" b="0" i="0" dirty="0">
                <a:solidFill>
                  <a:srgbClr val="334155"/>
                </a:solidFill>
                <a:effectLst/>
                <a:latin typeface="Rubik"/>
              </a:rPr>
              <a:t>Machine learning models can score tests, essays, programming assignments, and other subjective work as accurately as human graders.</a:t>
            </a:r>
          </a:p>
          <a:p>
            <a:pPr algn="l" fontAlgn="base"/>
            <a:r>
              <a:rPr lang="en-US" b="0" i="0" dirty="0">
                <a:solidFill>
                  <a:srgbClr val="334155"/>
                </a:solidFill>
                <a:effectLst/>
                <a:latin typeface="Rubik"/>
              </a:rPr>
              <a:t>But AI goes beyond just scores – it provides detailed, tailored feedback highlighting areas for improvement and explaining the rationale behind scoring decisions.</a:t>
            </a:r>
          </a:p>
          <a:p>
            <a:pPr algn="l" fontAlgn="base"/>
            <a:r>
              <a:rPr lang="en-US" b="0" i="0" dirty="0">
                <a:solidFill>
                  <a:srgbClr val="334155"/>
                </a:solidFill>
                <a:effectLst/>
                <a:latin typeface="Rubik"/>
              </a:rPr>
              <a:t>This scalable approach keeps teachers focused on higher-level tasks.</a:t>
            </a:r>
          </a:p>
          <a:p>
            <a:pPr algn="l" fontAlgn="base"/>
            <a:r>
              <a:rPr lang="en-US" b="0" i="0" dirty="0">
                <a:solidFill>
                  <a:srgbClr val="334155"/>
                </a:solidFill>
                <a:effectLst/>
                <a:latin typeface="Rubik"/>
              </a:rPr>
              <a:t>The integration of AI use cases in major industries is accelerating </a:t>
            </a:r>
            <a:r>
              <a:rPr lang="en-US" b="0" i="0" u="sng" dirty="0">
                <a:solidFill>
                  <a:srgbClr val="334155"/>
                </a:solidFill>
                <a:effectLst/>
                <a:latin typeface="Rubik"/>
                <a:hlinkClick r:id="rId4"/>
              </a:rPr>
              <a:t>digital transformation solutions</a:t>
            </a:r>
            <a:r>
              <a:rPr lang="en-US" b="0" i="0" dirty="0">
                <a:solidFill>
                  <a:srgbClr val="334155"/>
                </a:solidFill>
                <a:effectLst/>
                <a:latin typeface="Rubik"/>
              </a:rPr>
              <a:t>, enabling organizations to stay competitive in today’s rapidly evolving market.</a:t>
            </a:r>
          </a:p>
          <a:p>
            <a:pPr algn="l" fontAlgn="base"/>
            <a:endParaRPr lang="en-US" b="0" i="0" dirty="0">
              <a:solidFill>
                <a:srgbClr val="334155"/>
              </a:solidFill>
              <a:effectLst/>
              <a:latin typeface="Rubik"/>
            </a:endParaRPr>
          </a:p>
          <a:p>
            <a:pPr algn="l" fontAlgn="base"/>
            <a:endParaRPr lang="en-US" b="0" i="0" dirty="0">
              <a:solidFill>
                <a:srgbClr val="334155"/>
              </a:solidFill>
              <a:effectLst/>
              <a:latin typeface="Rubik"/>
            </a:endParaRPr>
          </a:p>
          <a:p>
            <a:pPr algn="l" fontAlgn="base"/>
            <a:endParaRPr lang="en-US" b="0" i="0" dirty="0">
              <a:solidFill>
                <a:srgbClr val="334155"/>
              </a:solidFill>
              <a:effectLst/>
              <a:latin typeface="Rubik"/>
            </a:endParaRPr>
          </a:p>
          <a:p>
            <a:endParaRPr lang="en-US" dirty="0"/>
          </a:p>
          <a:p>
            <a:endParaRPr lang="en-US" dirty="0"/>
          </a:p>
        </p:txBody>
      </p:sp>
      <p:sp>
        <p:nvSpPr>
          <p:cNvPr id="4" name="Slide Number Placeholder 3">
            <a:extLst>
              <a:ext uri="{FF2B5EF4-FFF2-40B4-BE49-F238E27FC236}">
                <a16:creationId xmlns:a16="http://schemas.microsoft.com/office/drawing/2014/main" id="{F443BA8B-4A57-C098-4603-B2988CF59860}"/>
              </a:ext>
            </a:extLst>
          </p:cNvPr>
          <p:cNvSpPr>
            <a:spLocks noGrp="1"/>
          </p:cNvSpPr>
          <p:nvPr>
            <p:ph type="sldNum" sz="quarter" idx="5"/>
          </p:nvPr>
        </p:nvSpPr>
        <p:spPr/>
        <p:txBody>
          <a:bodyPr/>
          <a:lstStyle/>
          <a:p>
            <a:fld id="{823DB53F-ADFD-42E4-9A26-0C96840E02E5}" type="slidenum">
              <a:rPr lang="en-US" smtClean="0"/>
              <a:t>2</a:t>
            </a:fld>
            <a:endParaRPr lang="en-US"/>
          </a:p>
        </p:txBody>
      </p:sp>
    </p:spTree>
    <p:extLst>
      <p:ext uri="{BB962C8B-B14F-4D97-AF65-F5344CB8AC3E}">
        <p14:creationId xmlns:p14="http://schemas.microsoft.com/office/powerpoint/2010/main" val="3319528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5FF1A-EEE0-3C53-7504-2A65BDAF97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23EDA0-3DE6-505E-CB21-0571BC42AE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61B883-D8E6-22B9-7AD4-983EC995A844}"/>
              </a:ext>
            </a:extLst>
          </p:cNvPr>
          <p:cNvSpPr>
            <a:spLocks noGrp="1"/>
          </p:cNvSpPr>
          <p:nvPr>
            <p:ph type="body" idx="1"/>
          </p:nvPr>
        </p:nvSpPr>
        <p:spPr/>
        <p:txBody>
          <a:bodyPr/>
          <a:lstStyle/>
          <a:p>
            <a:pPr>
              <a:buFont typeface="+mj-lt"/>
              <a:buAutoNum type="arabicPeriod"/>
            </a:pPr>
            <a:r>
              <a:rPr lang="en-US" dirty="0"/>
              <a:t>Sora (OpenAI)</a:t>
            </a:r>
            <a:endParaRPr lang="en-US" b="1" dirty="0"/>
          </a:p>
          <a:p>
            <a:pPr>
              <a:buFont typeface="+mj-lt"/>
              <a:buAutoNum type="arabicPeriod"/>
            </a:pPr>
            <a:r>
              <a:rPr lang="en-US" b="1" dirty="0"/>
              <a:t>GPT (Generative Pre-trained Transformer)</a:t>
            </a:r>
            <a:endParaRPr lang="en-US" dirty="0"/>
          </a:p>
          <a:p>
            <a:pPr marL="742950" lvl="1" indent="-285750">
              <a:buFont typeface="+mj-lt"/>
              <a:buAutoNum type="arabicPeriod"/>
            </a:pPr>
            <a:r>
              <a:rPr lang="en-US" dirty="0"/>
              <a:t>Purpose: A natural language processing model that generates human-like text. Used for chatbots, content creation, summarization, and text-based AI applications.</a:t>
            </a:r>
          </a:p>
          <a:p>
            <a:pPr>
              <a:buFont typeface="+mj-lt"/>
              <a:buAutoNum type="arabicPeriod"/>
            </a:pPr>
            <a:r>
              <a:rPr lang="en-US" b="1" dirty="0"/>
              <a:t>Bloom</a:t>
            </a:r>
            <a:endParaRPr lang="en-US" dirty="0"/>
          </a:p>
          <a:p>
            <a:pPr marL="742950" lvl="1" indent="-285750">
              <a:buFont typeface="+mj-lt"/>
              <a:buAutoNum type="arabicPeriod"/>
            </a:pPr>
            <a:r>
              <a:rPr lang="en-US" dirty="0"/>
              <a:t>Purpose: A large open-source multilingual AI model similar to GPT. It is designed for text generation, translation, and various NLP tasks.</a:t>
            </a:r>
          </a:p>
          <a:p>
            <a:pPr>
              <a:buFont typeface="+mj-lt"/>
              <a:buAutoNum type="arabicPeriod"/>
            </a:pPr>
            <a:r>
              <a:rPr lang="en-US" b="1" dirty="0" err="1"/>
              <a:t>DeepDream</a:t>
            </a:r>
            <a:endParaRPr lang="en-US" dirty="0"/>
          </a:p>
          <a:p>
            <a:pPr marL="742950" lvl="1" indent="-285750">
              <a:buFont typeface="+mj-lt"/>
              <a:buAutoNum type="arabicPeriod"/>
            </a:pPr>
            <a:r>
              <a:rPr lang="en-US" dirty="0"/>
              <a:t>Purpose: A deep learning model by Google that enhances and modifies images to create dream-like, psychedelic visual effects. Used in artistic image generation.</a:t>
            </a:r>
          </a:p>
          <a:p>
            <a:pPr>
              <a:buFont typeface="+mj-lt"/>
              <a:buAutoNum type="arabicPeriod"/>
            </a:pPr>
            <a:r>
              <a:rPr lang="en-US" b="1" dirty="0"/>
              <a:t>DALL·E</a:t>
            </a:r>
            <a:endParaRPr lang="en-US" dirty="0"/>
          </a:p>
          <a:p>
            <a:pPr marL="742950" lvl="1" indent="-285750">
              <a:buFont typeface="+mj-lt"/>
              <a:buAutoNum type="arabicPeriod"/>
            </a:pPr>
            <a:r>
              <a:rPr lang="en-US" dirty="0"/>
              <a:t>Purpose: An AI model that generates images from textual descriptions. It is used in creative design, digital art, and visualization.</a:t>
            </a:r>
          </a:p>
          <a:p>
            <a:pPr>
              <a:buFont typeface="+mj-lt"/>
              <a:buAutoNum type="arabicPeriod"/>
            </a:pPr>
            <a:r>
              <a:rPr lang="en-US" b="1" dirty="0"/>
              <a:t>Stable Diffusion</a:t>
            </a:r>
            <a:endParaRPr lang="en-US" dirty="0"/>
          </a:p>
          <a:p>
            <a:pPr marL="742950" lvl="1" indent="-285750">
              <a:buFont typeface="+mj-lt"/>
              <a:buAutoNum type="arabicPeriod"/>
            </a:pPr>
            <a:r>
              <a:rPr lang="en-US" dirty="0"/>
              <a:t>Purpose: A deep learning model used for text-to-image generation. It allows for creating high-quality images based on user prompts.</a:t>
            </a:r>
          </a:p>
          <a:p>
            <a:pPr>
              <a:buFont typeface="+mj-lt"/>
              <a:buAutoNum type="arabicPeriod"/>
            </a:pPr>
            <a:r>
              <a:rPr lang="en-US" b="1" dirty="0"/>
              <a:t>Whisper</a:t>
            </a:r>
            <a:endParaRPr lang="en-US" dirty="0"/>
          </a:p>
          <a:p>
            <a:pPr marL="742950" lvl="1" indent="-285750">
              <a:buFont typeface="+mj-lt"/>
              <a:buAutoNum type="arabicPeriod"/>
            </a:pPr>
            <a:r>
              <a:rPr lang="en-US" dirty="0"/>
              <a:t>Purpose: An automatic speech recognition (ASR) model developed by OpenAI. It is used for transcribing spoken language into text.</a:t>
            </a:r>
          </a:p>
          <a:p>
            <a:pPr>
              <a:buFont typeface="+mj-lt"/>
              <a:buAutoNum type="arabicPeriod"/>
            </a:pPr>
            <a:r>
              <a:rPr lang="en-US" b="1" dirty="0" err="1"/>
              <a:t>Wavenet</a:t>
            </a:r>
            <a:endParaRPr lang="en-US" dirty="0"/>
          </a:p>
          <a:p>
            <a:pPr marL="742950" lvl="1" indent="-285750">
              <a:buFont typeface="+mj-lt"/>
              <a:buAutoNum type="arabicPeriod"/>
            </a:pPr>
            <a:r>
              <a:rPr lang="en-US" dirty="0"/>
              <a:t>Purpose: A deep generative model for creating human-like speech synthesis. Used in text-to-speech (TTS) applications.</a:t>
            </a:r>
          </a:p>
          <a:p>
            <a:pPr>
              <a:buFont typeface="+mj-lt"/>
              <a:buAutoNum type="arabicPeriod"/>
            </a:pPr>
            <a:r>
              <a:rPr lang="en-US" b="1" dirty="0"/>
              <a:t>Codex</a:t>
            </a:r>
            <a:endParaRPr lang="en-US" dirty="0"/>
          </a:p>
          <a:p>
            <a:pPr marL="742950" lvl="1" indent="-285750">
              <a:buFont typeface="+mj-lt"/>
              <a:buAutoNum type="arabicPeriod"/>
            </a:pPr>
            <a:r>
              <a:rPr lang="en-US" dirty="0"/>
              <a:t>Purpose: A code-generation AI model that helps programmers by generating code snippets from natural language prompts. It powers tools like GitHub Copilot.</a:t>
            </a:r>
          </a:p>
          <a:p>
            <a:pPr>
              <a:buFont typeface="+mj-lt"/>
              <a:buAutoNum type="arabicPeriod"/>
            </a:pPr>
            <a:r>
              <a:rPr lang="en-US" b="1" dirty="0" err="1"/>
              <a:t>MidJourney</a:t>
            </a:r>
            <a:endParaRPr lang="en-US" dirty="0"/>
          </a:p>
          <a:p>
            <a:pPr marL="742950" lvl="1" indent="-285750">
              <a:buFont typeface="+mj-lt"/>
              <a:buAutoNum type="arabicPeriod"/>
            </a:pPr>
            <a:r>
              <a:rPr lang="en-US" dirty="0"/>
              <a:t>Purpose: An AI-powered image-generation tool that specializes in creating artistic and detailed digital artworks from text descriptions.</a:t>
            </a:r>
          </a:p>
          <a:p>
            <a:pPr marL="742950" lvl="1" indent="-285750">
              <a:buFont typeface="+mj-lt"/>
              <a:buAutoNum type="arabicPeriod"/>
            </a:pPr>
            <a:endParaRPr lang="en-US" dirty="0"/>
          </a:p>
          <a:p>
            <a:r>
              <a:rPr lang="en-US" b="1" dirty="0" err="1"/>
              <a:t>Wavenet</a:t>
            </a:r>
            <a:r>
              <a:rPr lang="en-US" b="1" dirty="0"/>
              <a:t>: What It Can Do</a:t>
            </a:r>
          </a:p>
          <a:p>
            <a:r>
              <a:rPr lang="en-US" dirty="0" err="1"/>
              <a:t>Wavenet</a:t>
            </a:r>
            <a:r>
              <a:rPr lang="en-US" dirty="0"/>
              <a:t> is a </a:t>
            </a:r>
            <a:r>
              <a:rPr lang="en-US" b="1" dirty="0"/>
              <a:t>deep generative model</a:t>
            </a:r>
            <a:r>
              <a:rPr lang="en-US" dirty="0"/>
              <a:t> developed by </a:t>
            </a:r>
            <a:r>
              <a:rPr lang="en-US" b="1" dirty="0"/>
              <a:t>DeepMind (Google)</a:t>
            </a:r>
            <a:r>
              <a:rPr lang="en-US" dirty="0"/>
              <a:t> for generating </a:t>
            </a:r>
            <a:r>
              <a:rPr lang="en-US" b="1" dirty="0"/>
              <a:t>high-quality, natural-sounding speech</a:t>
            </a:r>
            <a:r>
              <a:rPr lang="en-US" dirty="0"/>
              <a:t>. It is a </a:t>
            </a:r>
            <a:r>
              <a:rPr lang="en-US" b="1" dirty="0"/>
              <a:t>text-to-speech (TTS) synthesis model</a:t>
            </a:r>
            <a:r>
              <a:rPr lang="en-US" dirty="0"/>
              <a:t> that significantly improves over traditional speech synthesis systems.</a:t>
            </a:r>
          </a:p>
          <a:p>
            <a:r>
              <a:rPr lang="en-US" b="1" dirty="0"/>
              <a:t>Key Capabilities of </a:t>
            </a:r>
            <a:r>
              <a:rPr lang="en-US" b="1" dirty="0" err="1"/>
              <a:t>Wavenet</a:t>
            </a:r>
            <a:r>
              <a:rPr lang="en-US" b="1" dirty="0"/>
              <a:t>:</a:t>
            </a:r>
          </a:p>
          <a:p>
            <a:pPr>
              <a:buFont typeface="+mj-lt"/>
              <a:buAutoNum type="arabicPeriod"/>
            </a:pPr>
            <a:r>
              <a:rPr lang="en-US" b="1" dirty="0"/>
              <a:t>Natural-Sounding Speech Generation</a:t>
            </a:r>
            <a:endParaRPr lang="en-US" dirty="0"/>
          </a:p>
          <a:p>
            <a:pPr marL="742950" lvl="1" indent="-285750">
              <a:buFont typeface="+mj-lt"/>
              <a:buAutoNum type="arabicPeriod"/>
            </a:pPr>
            <a:r>
              <a:rPr lang="en-US" dirty="0" err="1"/>
              <a:t>Wavenet</a:t>
            </a:r>
            <a:r>
              <a:rPr lang="en-US" dirty="0"/>
              <a:t> generates realistic human-like speech with natural intonation and smooth transitions between words.</a:t>
            </a:r>
          </a:p>
          <a:p>
            <a:pPr marL="742950" lvl="1" indent="-285750">
              <a:buFont typeface="+mj-lt"/>
              <a:buAutoNum type="arabicPeriod"/>
            </a:pPr>
            <a:r>
              <a:rPr lang="en-US" dirty="0"/>
              <a:t>It captures the nuances of human speech better than traditional concatenative or parametric synthesis models.</a:t>
            </a:r>
          </a:p>
          <a:p>
            <a:pPr>
              <a:buFont typeface="+mj-lt"/>
              <a:buAutoNum type="arabicPeriod"/>
            </a:pPr>
            <a:r>
              <a:rPr lang="en-US" b="1" dirty="0"/>
              <a:t>Multi-Language &amp; Multi-Speaker Support</a:t>
            </a:r>
            <a:endParaRPr lang="en-US" dirty="0"/>
          </a:p>
          <a:p>
            <a:pPr marL="742950" lvl="1" indent="-285750">
              <a:buFont typeface="+mj-lt"/>
              <a:buAutoNum type="arabicPeriod"/>
            </a:pPr>
            <a:r>
              <a:rPr lang="en-US" dirty="0"/>
              <a:t>It can generate speech in multiple languages and different voices with high clarity.</a:t>
            </a:r>
          </a:p>
          <a:p>
            <a:pPr marL="742950" lvl="1" indent="-285750">
              <a:buFont typeface="+mj-lt"/>
              <a:buAutoNum type="arabicPeriod"/>
            </a:pPr>
            <a:r>
              <a:rPr lang="en-US" dirty="0"/>
              <a:t>Can be trained on different speakers to mimic their voice styles.</a:t>
            </a:r>
          </a:p>
          <a:p>
            <a:pPr>
              <a:buFont typeface="+mj-lt"/>
              <a:buAutoNum type="arabicPeriod"/>
            </a:pPr>
            <a:r>
              <a:rPr lang="en-US" b="1" dirty="0"/>
              <a:t>Expressive Speech &amp; Emotional Tone</a:t>
            </a:r>
            <a:endParaRPr lang="en-US" dirty="0"/>
          </a:p>
          <a:p>
            <a:pPr marL="742950" lvl="1" indent="-285750">
              <a:buFont typeface="+mj-lt"/>
              <a:buAutoNum type="arabicPeriod"/>
            </a:pPr>
            <a:r>
              <a:rPr lang="en-US" dirty="0"/>
              <a:t>Unlike traditional text-to-speech systems, </a:t>
            </a:r>
            <a:r>
              <a:rPr lang="en-US" dirty="0" err="1"/>
              <a:t>Wavenet</a:t>
            </a:r>
            <a:r>
              <a:rPr lang="en-US" dirty="0"/>
              <a:t> can inject emotions, pitch variations, and natural pauses, making the speech more engaging and lifelike.</a:t>
            </a:r>
          </a:p>
          <a:p>
            <a:pPr>
              <a:buFont typeface="+mj-lt"/>
              <a:buAutoNum type="arabicPeriod"/>
            </a:pPr>
            <a:r>
              <a:rPr lang="en-US" b="1" dirty="0"/>
              <a:t>Voice Cloning &amp; Personalization</a:t>
            </a:r>
            <a:endParaRPr lang="en-US" dirty="0"/>
          </a:p>
          <a:p>
            <a:pPr marL="742950" lvl="1" indent="-285750">
              <a:buFont typeface="+mj-lt"/>
              <a:buAutoNum type="arabicPeriod"/>
            </a:pPr>
            <a:r>
              <a:rPr lang="en-US" dirty="0" err="1"/>
              <a:t>Wavenet</a:t>
            </a:r>
            <a:r>
              <a:rPr lang="en-US" dirty="0"/>
              <a:t> can be used to clone and generate synthetic voices that sound almost identical to real human voices.</a:t>
            </a:r>
          </a:p>
          <a:p>
            <a:pPr marL="742950" lvl="1" indent="-285750">
              <a:buFont typeface="+mj-lt"/>
              <a:buAutoNum type="arabicPeriod"/>
            </a:pPr>
            <a:r>
              <a:rPr lang="en-US" dirty="0"/>
              <a:t>Used in applications like AI assistants, audiobooks, and automated call centers.</a:t>
            </a:r>
          </a:p>
          <a:p>
            <a:pPr>
              <a:buFont typeface="+mj-lt"/>
              <a:buAutoNum type="arabicPeriod"/>
            </a:pPr>
            <a:r>
              <a:rPr lang="en-US" b="1" dirty="0"/>
              <a:t>Text-to-Speech (TTS) Applications</a:t>
            </a:r>
            <a:endParaRPr lang="en-US" dirty="0"/>
          </a:p>
          <a:p>
            <a:pPr marL="742950" lvl="1" indent="-285750">
              <a:buFont typeface="+mj-lt"/>
              <a:buAutoNum type="arabicPeriod"/>
            </a:pPr>
            <a:r>
              <a:rPr lang="en-US" dirty="0"/>
              <a:t>Powers </a:t>
            </a:r>
            <a:r>
              <a:rPr lang="en-US" b="1" dirty="0"/>
              <a:t>Google Assistant, Google Translate, and Google’s TTS API</a:t>
            </a:r>
            <a:r>
              <a:rPr lang="en-US" dirty="0"/>
              <a:t>.</a:t>
            </a:r>
          </a:p>
          <a:p>
            <a:pPr marL="742950" lvl="1" indent="-285750">
              <a:buFont typeface="+mj-lt"/>
              <a:buAutoNum type="arabicPeriod"/>
            </a:pPr>
            <a:r>
              <a:rPr lang="en-US" dirty="0"/>
              <a:t>Used in voice assistants, customer service chatbots, and accessibility tools for visually impaired users.</a:t>
            </a:r>
          </a:p>
          <a:p>
            <a:pPr>
              <a:buFont typeface="+mj-lt"/>
              <a:buAutoNum type="arabicPeriod"/>
            </a:pPr>
            <a:r>
              <a:rPr lang="en-US" b="1" dirty="0"/>
              <a:t>Music &amp; Sound Synthesis</a:t>
            </a:r>
            <a:endParaRPr lang="en-US" dirty="0"/>
          </a:p>
          <a:p>
            <a:pPr marL="742950" lvl="1" indent="-285750">
              <a:buFont typeface="+mj-lt"/>
              <a:buAutoNum type="arabicPeriod"/>
            </a:pPr>
            <a:r>
              <a:rPr lang="en-US" dirty="0" err="1"/>
              <a:t>Wavenet</a:t>
            </a:r>
            <a:r>
              <a:rPr lang="en-US" dirty="0"/>
              <a:t> can generate raw audio waveforms beyond speech, making it useful for music and sound design applications.</a:t>
            </a:r>
          </a:p>
          <a:p>
            <a:r>
              <a:rPr lang="en-US" b="1" dirty="0"/>
              <a:t>Where is </a:t>
            </a:r>
            <a:r>
              <a:rPr lang="en-US" b="1" dirty="0" err="1"/>
              <a:t>Wavenet</a:t>
            </a:r>
            <a:r>
              <a:rPr lang="en-US" b="1" dirty="0"/>
              <a:t> Used?</a:t>
            </a:r>
          </a:p>
          <a:p>
            <a:pPr>
              <a:buFont typeface="Arial" panose="020B0604020202020204" pitchFamily="34" charset="0"/>
              <a:buChar char="•"/>
            </a:pPr>
            <a:r>
              <a:rPr lang="en-US" b="1" dirty="0"/>
              <a:t>Google Assistant &amp; Voice AI</a:t>
            </a:r>
            <a:r>
              <a:rPr lang="en-US" dirty="0"/>
              <a:t> → Improves digital assistant voices.</a:t>
            </a:r>
          </a:p>
          <a:p>
            <a:pPr>
              <a:buFont typeface="Arial" panose="020B0604020202020204" pitchFamily="34" charset="0"/>
              <a:buChar char="•"/>
            </a:pPr>
            <a:r>
              <a:rPr lang="en-US" b="1" dirty="0"/>
              <a:t>Google Translate</a:t>
            </a:r>
            <a:r>
              <a:rPr lang="en-US" dirty="0"/>
              <a:t> → Provides natural-sounding translations in multiple languages.</a:t>
            </a:r>
          </a:p>
          <a:p>
            <a:pPr>
              <a:buFont typeface="Arial" panose="020B0604020202020204" pitchFamily="34" charset="0"/>
              <a:buChar char="•"/>
            </a:pPr>
            <a:r>
              <a:rPr lang="en-US" b="1" dirty="0"/>
              <a:t>Audiobooks &amp; Podcasts</a:t>
            </a:r>
            <a:r>
              <a:rPr lang="en-US" dirty="0"/>
              <a:t> → Converts text into high-quality spoken narration.</a:t>
            </a:r>
          </a:p>
          <a:p>
            <a:pPr>
              <a:buFont typeface="Arial" panose="020B0604020202020204" pitchFamily="34" charset="0"/>
              <a:buChar char="•"/>
            </a:pPr>
            <a:r>
              <a:rPr lang="en-US" b="1" dirty="0"/>
              <a:t>Customer Service Automation</a:t>
            </a:r>
            <a:r>
              <a:rPr lang="en-US" dirty="0"/>
              <a:t> → Used in chatbots and IVR (Interactive Voice Response) systems.</a:t>
            </a:r>
          </a:p>
          <a:p>
            <a:pPr>
              <a:buFont typeface="Arial" panose="020B0604020202020204" pitchFamily="34" charset="0"/>
              <a:buChar char="•"/>
            </a:pPr>
            <a:r>
              <a:rPr lang="en-US" b="1" dirty="0"/>
              <a:t>Accessibility Tools</a:t>
            </a:r>
            <a:r>
              <a:rPr lang="en-US" dirty="0"/>
              <a:t> → Helps visually impaired users by converting text into spoken words.</a:t>
            </a:r>
          </a:p>
          <a:p>
            <a:r>
              <a:rPr lang="en-US" b="1" dirty="0"/>
              <a:t>Why is </a:t>
            </a:r>
            <a:r>
              <a:rPr lang="en-US" b="1" dirty="0" err="1"/>
              <a:t>Wavenet</a:t>
            </a:r>
            <a:r>
              <a:rPr lang="en-US" b="1" dirty="0"/>
              <a:t> Better than Traditional TTS?</a:t>
            </a:r>
          </a:p>
          <a:p>
            <a:pPr>
              <a:buFont typeface="Arial" panose="020B0604020202020204" pitchFamily="34" charset="0"/>
              <a:buChar char="•"/>
            </a:pPr>
            <a:r>
              <a:rPr lang="en-US" dirty="0"/>
              <a:t>Unlike </a:t>
            </a:r>
            <a:r>
              <a:rPr lang="en-US" b="1" dirty="0"/>
              <a:t>concatenative speech synthesis</a:t>
            </a:r>
            <a:r>
              <a:rPr lang="en-US" dirty="0"/>
              <a:t>, which stitches together pre-recorded sound clips, </a:t>
            </a:r>
            <a:r>
              <a:rPr lang="en-US" dirty="0" err="1"/>
              <a:t>Wavenet</a:t>
            </a:r>
            <a:r>
              <a:rPr lang="en-US" dirty="0"/>
              <a:t> </a:t>
            </a:r>
            <a:r>
              <a:rPr lang="en-US" b="1" dirty="0"/>
              <a:t>generates speech from scratch</a:t>
            </a:r>
            <a:r>
              <a:rPr lang="en-US" dirty="0"/>
              <a:t>, making it </a:t>
            </a:r>
            <a:r>
              <a:rPr lang="en-US" b="1" dirty="0"/>
              <a:t>more fluid and natural</a:t>
            </a:r>
            <a:r>
              <a:rPr lang="en-US" dirty="0"/>
              <a:t>.</a:t>
            </a:r>
          </a:p>
          <a:p>
            <a:pPr>
              <a:buFont typeface="Arial" panose="020B0604020202020204" pitchFamily="34" charset="0"/>
              <a:buChar char="•"/>
            </a:pPr>
            <a:r>
              <a:rPr lang="en-US" dirty="0"/>
              <a:t>It models raw </a:t>
            </a:r>
            <a:r>
              <a:rPr lang="en-US" b="1" dirty="0"/>
              <a:t>audio waveforms</a:t>
            </a:r>
            <a:r>
              <a:rPr lang="en-US" dirty="0"/>
              <a:t> rather than relying on phonemes, making its speech more realistic.</a:t>
            </a:r>
          </a:p>
          <a:p>
            <a:pPr>
              <a:buFont typeface="Arial" panose="020B0604020202020204" pitchFamily="34" charset="0"/>
              <a:buChar char="•"/>
            </a:pPr>
            <a:r>
              <a:rPr lang="en-US" dirty="0"/>
              <a:t>Reduces robotic, unnatural sounds common in older TTS systems.</a:t>
            </a:r>
          </a:p>
          <a:p>
            <a:pPr marL="742950" lvl="1" indent="-285750">
              <a:buFont typeface="+mj-lt"/>
              <a:buAutoNum type="arabicPeriod"/>
            </a:pPr>
            <a:endParaRPr lang="en-US" dirty="0"/>
          </a:p>
          <a:p>
            <a:pPr marL="742950" lvl="1" indent="-285750">
              <a:buFont typeface="+mj-lt"/>
              <a:buAutoNum type="arabicPeriod"/>
            </a:pPr>
            <a:endParaRPr lang="en-US" dirty="0"/>
          </a:p>
          <a:p>
            <a:pPr marL="742950" lvl="1" indent="-285750">
              <a:buFont typeface="+mj-lt"/>
              <a:buAutoNum type="arabicPeriod"/>
            </a:pPr>
            <a:endParaRPr lang="en-US" dirty="0"/>
          </a:p>
          <a:p>
            <a:r>
              <a:rPr lang="en-US" b="1" dirty="0"/>
              <a:t>Applications in Healthcare:</a:t>
            </a:r>
          </a:p>
          <a:p>
            <a:r>
              <a:rPr lang="en-US" dirty="0"/>
              <a:t>These AI models contribute to various aspects of healthcare:</a:t>
            </a:r>
          </a:p>
          <a:p>
            <a:pPr>
              <a:buFont typeface="+mj-lt"/>
              <a:buAutoNum type="arabicPeriod"/>
            </a:pPr>
            <a:r>
              <a:rPr lang="en-US" b="1" dirty="0"/>
              <a:t>Medical Imaging</a:t>
            </a:r>
            <a:endParaRPr lang="en-US" dirty="0"/>
          </a:p>
          <a:p>
            <a:pPr marL="742950" lvl="1" indent="-285750">
              <a:buFont typeface="+mj-lt"/>
              <a:buAutoNum type="arabicPeriod"/>
            </a:pPr>
            <a:r>
              <a:rPr lang="en-US" dirty="0"/>
              <a:t>AI models assist in analyzing medical images like MRIs, X-rays, and CT scans, helping detect diseases early.</a:t>
            </a:r>
          </a:p>
          <a:p>
            <a:pPr>
              <a:buFont typeface="+mj-lt"/>
              <a:buAutoNum type="arabicPeriod"/>
            </a:pPr>
            <a:r>
              <a:rPr lang="en-US" b="1" dirty="0"/>
              <a:t>Drug Discovery</a:t>
            </a:r>
            <a:endParaRPr lang="en-US" dirty="0"/>
          </a:p>
          <a:p>
            <a:pPr marL="742950" lvl="1" indent="-285750">
              <a:buFont typeface="+mj-lt"/>
              <a:buAutoNum type="arabicPeriod"/>
            </a:pPr>
            <a:r>
              <a:rPr lang="en-US" dirty="0"/>
              <a:t>AI accelerates drug development by predicting molecular interactions, optimizing chemical structures, and reducing research time.</a:t>
            </a:r>
          </a:p>
          <a:p>
            <a:pPr>
              <a:buFont typeface="+mj-lt"/>
              <a:buAutoNum type="arabicPeriod"/>
            </a:pPr>
            <a:r>
              <a:rPr lang="en-US" b="1" dirty="0"/>
              <a:t>Personalized Medicine</a:t>
            </a:r>
            <a:endParaRPr lang="en-US" dirty="0"/>
          </a:p>
          <a:p>
            <a:pPr marL="742950" lvl="1" indent="-285750">
              <a:buFont typeface="+mj-lt"/>
              <a:buAutoNum type="arabicPeriod"/>
            </a:pPr>
            <a:r>
              <a:rPr lang="en-US" dirty="0"/>
              <a:t>AI tailors treatment plans based on a patient’s genetic profile and medical history for improved healthcare outcomes.</a:t>
            </a:r>
          </a:p>
          <a:p>
            <a:pPr>
              <a:buFont typeface="+mj-lt"/>
              <a:buAutoNum type="arabicPeriod"/>
            </a:pPr>
            <a:r>
              <a:rPr lang="en-US" b="1" dirty="0"/>
              <a:t>Population Health Management</a:t>
            </a:r>
            <a:endParaRPr lang="en-US" dirty="0"/>
          </a:p>
          <a:p>
            <a:pPr marL="742950" lvl="1" indent="-285750">
              <a:buFont typeface="+mj-lt"/>
              <a:buAutoNum type="arabicPeriod"/>
            </a:pPr>
            <a:r>
              <a:rPr lang="en-US" dirty="0"/>
              <a:t>AI analyzes health data from large populations to identify trends, predict disease outbreaks, and enhance healthcare planning.</a:t>
            </a:r>
          </a:p>
          <a:p>
            <a:endParaRPr lang="en-US" dirty="0"/>
          </a:p>
        </p:txBody>
      </p:sp>
      <p:sp>
        <p:nvSpPr>
          <p:cNvPr id="4" name="Slide Number Placeholder 3">
            <a:extLst>
              <a:ext uri="{FF2B5EF4-FFF2-40B4-BE49-F238E27FC236}">
                <a16:creationId xmlns:a16="http://schemas.microsoft.com/office/drawing/2014/main" id="{BEBC8495-586F-5417-0D1F-F20324174934}"/>
              </a:ext>
            </a:extLst>
          </p:cNvPr>
          <p:cNvSpPr>
            <a:spLocks noGrp="1"/>
          </p:cNvSpPr>
          <p:nvPr>
            <p:ph type="sldNum" sz="quarter" idx="5"/>
          </p:nvPr>
        </p:nvSpPr>
        <p:spPr/>
        <p:txBody>
          <a:bodyPr/>
          <a:lstStyle/>
          <a:p>
            <a:fld id="{823DB53F-ADFD-42E4-9A26-0C96840E02E5}" type="slidenum">
              <a:rPr lang="en-US" smtClean="0"/>
              <a:t>3</a:t>
            </a:fld>
            <a:endParaRPr lang="en-US"/>
          </a:p>
        </p:txBody>
      </p:sp>
    </p:spTree>
    <p:extLst>
      <p:ext uri="{BB962C8B-B14F-4D97-AF65-F5344CB8AC3E}">
        <p14:creationId xmlns:p14="http://schemas.microsoft.com/office/powerpoint/2010/main" val="4198567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Difference Between Traditional Programming and Machine Learning</a:t>
            </a:r>
            <a:endParaRPr lang="en-US" dirty="0"/>
          </a:p>
          <a:p>
            <a:pPr>
              <a:buFont typeface="Arial" panose="020B0604020202020204" pitchFamily="34" charset="0"/>
              <a:buChar char="•"/>
            </a:pPr>
            <a:r>
              <a:rPr lang="en-US" b="1" dirty="0"/>
              <a:t>Traditional Programming</a:t>
            </a:r>
            <a:r>
              <a:rPr lang="en-US" dirty="0"/>
              <a:t>: Involves explicitly coding rules and logic to process data and generate an output. A human writes the program, provides the input, and the system produces a predefined output.</a:t>
            </a:r>
          </a:p>
          <a:p>
            <a:pPr>
              <a:buFont typeface="Arial" panose="020B0604020202020204" pitchFamily="34" charset="0"/>
              <a:buChar char="•"/>
            </a:pPr>
            <a:r>
              <a:rPr lang="en-US" b="1" dirty="0"/>
              <a:t>Machine Learning</a:t>
            </a:r>
            <a:r>
              <a:rPr lang="en-US" dirty="0"/>
              <a:t>: Instead of manually programming rules, the system is trained on data. It identifies patterns, learns from experience, and generates a predictive model, which can then produce outputs for new data.</a:t>
            </a:r>
          </a:p>
          <a:p>
            <a:r>
              <a:rPr lang="en-US" b="1" dirty="0"/>
              <a:t>Process Flow of Traditional Programming</a:t>
            </a:r>
            <a:endParaRPr lang="en-US" dirty="0"/>
          </a:p>
          <a:p>
            <a:pPr>
              <a:buFont typeface="Arial" panose="020B0604020202020204" pitchFamily="34" charset="0"/>
              <a:buChar char="•"/>
            </a:pPr>
            <a:r>
              <a:rPr lang="en-US" dirty="0"/>
              <a:t>The system receives </a:t>
            </a:r>
            <a:r>
              <a:rPr lang="en-US" b="1" dirty="0"/>
              <a:t>data (input)</a:t>
            </a:r>
            <a:r>
              <a:rPr lang="en-US" dirty="0"/>
              <a:t> and follows predefined </a:t>
            </a:r>
            <a:r>
              <a:rPr lang="en-US" b="1" dirty="0"/>
              <a:t>program logic</a:t>
            </a:r>
            <a:r>
              <a:rPr lang="en-US" dirty="0"/>
              <a:t> to generate an </a:t>
            </a:r>
            <a:r>
              <a:rPr lang="en-US" b="1" dirty="0"/>
              <a:t>output</a:t>
            </a:r>
            <a:r>
              <a:rPr lang="en-US" dirty="0"/>
              <a:t>.</a:t>
            </a:r>
          </a:p>
          <a:p>
            <a:r>
              <a:rPr lang="en-US" b="1" dirty="0"/>
              <a:t>Process Flow of Machine Learning</a:t>
            </a:r>
            <a:endParaRPr lang="en-US" dirty="0"/>
          </a:p>
          <a:p>
            <a:pPr>
              <a:buFont typeface="Arial" panose="020B0604020202020204" pitchFamily="34" charset="0"/>
              <a:buChar char="•"/>
            </a:pPr>
            <a:r>
              <a:rPr lang="en-US" dirty="0"/>
              <a:t>The system is provided with </a:t>
            </a:r>
            <a:r>
              <a:rPr lang="en-US" b="1" dirty="0"/>
              <a:t>input data</a:t>
            </a:r>
            <a:r>
              <a:rPr lang="en-US" dirty="0"/>
              <a:t> and an </a:t>
            </a:r>
            <a:r>
              <a:rPr lang="en-US" b="1" dirty="0"/>
              <a:t>expected output</a:t>
            </a:r>
            <a:r>
              <a:rPr lang="en-US" dirty="0"/>
              <a:t>, and it </a:t>
            </a:r>
            <a:r>
              <a:rPr lang="en-US" b="1" dirty="0"/>
              <a:t>learns</a:t>
            </a:r>
            <a:r>
              <a:rPr lang="en-US" dirty="0"/>
              <a:t> from the data.</a:t>
            </a:r>
          </a:p>
          <a:p>
            <a:pPr>
              <a:buFont typeface="Arial" panose="020B0604020202020204" pitchFamily="34" charset="0"/>
              <a:buChar char="•"/>
            </a:pPr>
            <a:r>
              <a:rPr lang="en-US" dirty="0"/>
              <a:t>Instead of hard-coded rules, the machine </a:t>
            </a:r>
            <a:r>
              <a:rPr lang="en-US" b="1" dirty="0"/>
              <a:t>generates a program (model)</a:t>
            </a:r>
            <a:r>
              <a:rPr lang="en-US" dirty="0"/>
              <a:t> that can generalize and make decisions based on unseen data.</a:t>
            </a:r>
          </a:p>
          <a:p>
            <a:pPr>
              <a:buFont typeface="Arial" panose="020B0604020202020204" pitchFamily="34" charset="0"/>
              <a:buChar char="•"/>
            </a:pPr>
            <a:r>
              <a:rPr lang="en-US" dirty="0"/>
              <a:t>The </a:t>
            </a:r>
            <a:r>
              <a:rPr lang="en-US" b="1" dirty="0"/>
              <a:t>learning system</a:t>
            </a:r>
            <a:r>
              <a:rPr lang="en-US" dirty="0"/>
              <a:t> refines itself by adjusting its internal parameters to improve accuracy.</a:t>
            </a:r>
          </a:p>
          <a:p>
            <a:endParaRPr lang="en-US" dirty="0"/>
          </a:p>
        </p:txBody>
      </p:sp>
      <p:sp>
        <p:nvSpPr>
          <p:cNvPr id="4" name="Slide Number Placeholder 3"/>
          <p:cNvSpPr>
            <a:spLocks noGrp="1"/>
          </p:cNvSpPr>
          <p:nvPr>
            <p:ph type="sldNum" sz="quarter" idx="5"/>
          </p:nvPr>
        </p:nvSpPr>
        <p:spPr/>
        <p:txBody>
          <a:bodyPr/>
          <a:lstStyle/>
          <a:p>
            <a:fld id="{823DB53F-ADFD-42E4-9A26-0C96840E02E5}" type="slidenum">
              <a:rPr lang="en-US" smtClean="0"/>
              <a:t>17</a:t>
            </a:fld>
            <a:endParaRPr lang="en-US"/>
          </a:p>
        </p:txBody>
      </p:sp>
    </p:spTree>
    <p:extLst>
      <p:ext uri="{BB962C8B-B14F-4D97-AF65-F5344CB8AC3E}">
        <p14:creationId xmlns:p14="http://schemas.microsoft.com/office/powerpoint/2010/main" val="3502467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begins with </a:t>
            </a:r>
            <a:r>
              <a:rPr lang="en-US" b="1" dirty="0"/>
              <a:t>Training Data</a:t>
            </a:r>
            <a:r>
              <a:rPr lang="en-US" dirty="0"/>
              <a:t>, which consists of labeled examples from past cases. This data is then fed into a </a:t>
            </a:r>
            <a:r>
              <a:rPr lang="en-US" b="1" dirty="0"/>
              <a:t>Machine Learning Algorithm</a:t>
            </a:r>
            <a:r>
              <a:rPr lang="en-US" dirty="0"/>
              <a:t>, which learns patterns and relationships between input features and outcomes. The trained model then produces a </a:t>
            </a:r>
            <a:r>
              <a:rPr lang="en-US" b="1" dirty="0"/>
              <a:t>Predictive Model</a:t>
            </a:r>
            <a:r>
              <a:rPr lang="en-US" dirty="0"/>
              <a:t>, which can be used to make future predictions. The predictions undergo </a:t>
            </a:r>
            <a:r>
              <a:rPr lang="en-US" b="1" dirty="0"/>
              <a:t>Model Evaluation</a:t>
            </a:r>
            <a:r>
              <a:rPr lang="en-US" dirty="0"/>
              <a:t>, where the accuracy and performance of the model are assessed. A </a:t>
            </a:r>
            <a:r>
              <a:rPr lang="en-US" b="1" dirty="0"/>
              <a:t>Feedback Loop</a:t>
            </a:r>
            <a:r>
              <a:rPr lang="en-US" dirty="0"/>
              <a:t> ensures continuous improvement by refining the model based on new data and insights, allowing it to become more accurate over time. </a:t>
            </a:r>
          </a:p>
        </p:txBody>
      </p:sp>
      <p:sp>
        <p:nvSpPr>
          <p:cNvPr id="4" name="Slide Number Placeholder 3"/>
          <p:cNvSpPr>
            <a:spLocks noGrp="1"/>
          </p:cNvSpPr>
          <p:nvPr>
            <p:ph type="sldNum" sz="quarter" idx="5"/>
          </p:nvPr>
        </p:nvSpPr>
        <p:spPr/>
        <p:txBody>
          <a:bodyPr/>
          <a:lstStyle/>
          <a:p>
            <a:fld id="{823DB53F-ADFD-42E4-9A26-0C96840E02E5}" type="slidenum">
              <a:rPr lang="en-US" smtClean="0"/>
              <a:t>22</a:t>
            </a:fld>
            <a:endParaRPr lang="en-US"/>
          </a:p>
        </p:txBody>
      </p:sp>
    </p:spTree>
    <p:extLst>
      <p:ext uri="{BB962C8B-B14F-4D97-AF65-F5344CB8AC3E}">
        <p14:creationId xmlns:p14="http://schemas.microsoft.com/office/powerpoint/2010/main" val="974550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illustrates a </a:t>
            </a:r>
            <a:r>
              <a:rPr lang="en-US" b="1" dirty="0"/>
              <a:t>supervised machine learning process</a:t>
            </a:r>
            <a:r>
              <a:rPr lang="en-US" dirty="0"/>
              <a:t> using an animal classification example. It begins with </a:t>
            </a:r>
            <a:r>
              <a:rPr lang="en-US" b="1" dirty="0"/>
              <a:t>input raw data</a:t>
            </a:r>
            <a:r>
              <a:rPr lang="en-US" dirty="0"/>
              <a:t>, consisting of </a:t>
            </a:r>
            <a:r>
              <a:rPr lang="en-US" b="1" dirty="0"/>
              <a:t>labeled data</a:t>
            </a:r>
            <a:r>
              <a:rPr lang="en-US" dirty="0"/>
              <a:t> (images of cows, elephants, and camels) and their corresponding </a:t>
            </a:r>
            <a:r>
              <a:rPr lang="en-US" b="1" dirty="0"/>
              <a:t>labels</a:t>
            </a:r>
            <a:r>
              <a:rPr lang="en-US" dirty="0"/>
              <a:t> (Cow, Elephant, Camel). A </a:t>
            </a:r>
            <a:r>
              <a:rPr lang="en-US" b="1" dirty="0"/>
              <a:t>supervisor</a:t>
            </a:r>
            <a:r>
              <a:rPr lang="en-US" dirty="0"/>
              <a:t> oversees the process, defining the </a:t>
            </a:r>
            <a:r>
              <a:rPr lang="en-US" b="1" dirty="0"/>
              <a:t>training dataset</a:t>
            </a:r>
            <a:r>
              <a:rPr lang="en-US" dirty="0"/>
              <a:t> and the </a:t>
            </a:r>
            <a:r>
              <a:rPr lang="en-US" b="1" dirty="0"/>
              <a:t>desired output</a:t>
            </a:r>
            <a:r>
              <a:rPr lang="en-US" dirty="0"/>
              <a:t>.</a:t>
            </a:r>
          </a:p>
          <a:p>
            <a:r>
              <a:rPr lang="en-US" dirty="0"/>
              <a:t>The labeled training data is fed into a </a:t>
            </a:r>
            <a:r>
              <a:rPr lang="en-US" b="1" dirty="0"/>
              <a:t>machine learning algorithm</a:t>
            </a:r>
            <a:r>
              <a:rPr lang="en-US" dirty="0"/>
              <a:t>, which learns to recognize patterns and characteristics of each animal. After training, the algorithm undergoes a </a:t>
            </a:r>
            <a:r>
              <a:rPr lang="en-US" b="1" dirty="0"/>
              <a:t>processing</a:t>
            </a:r>
            <a:r>
              <a:rPr lang="en-US" dirty="0"/>
              <a:t> stage where new input images are classified based on learned patterns.</a:t>
            </a:r>
          </a:p>
          <a:p>
            <a:r>
              <a:rPr lang="en-US" dirty="0"/>
              <a:t>Finally, the model generates an </a:t>
            </a:r>
            <a:r>
              <a:rPr lang="en-US" b="1" dirty="0"/>
              <a:t>output</a:t>
            </a:r>
            <a:r>
              <a:rPr lang="en-US" dirty="0"/>
              <a:t>, categorizing new images into one of the three classes: </a:t>
            </a:r>
            <a:r>
              <a:rPr lang="en-US" b="1" dirty="0"/>
              <a:t>Elephant, Camel, or Cow</a:t>
            </a:r>
            <a:r>
              <a:rPr lang="en-US" dirty="0"/>
              <a:t>. This diagram highlights the fundamental steps of supervised learning—data collection, labeling, training, processing, and classification—leading to an effective predictive model.</a:t>
            </a:r>
          </a:p>
          <a:p>
            <a:r>
              <a:rPr lang="en-US" dirty="0"/>
              <a:t>4o</a:t>
            </a:r>
          </a:p>
          <a:p>
            <a:endParaRPr lang="en-US" dirty="0"/>
          </a:p>
        </p:txBody>
      </p:sp>
      <p:sp>
        <p:nvSpPr>
          <p:cNvPr id="4" name="Slide Number Placeholder 3"/>
          <p:cNvSpPr>
            <a:spLocks noGrp="1"/>
          </p:cNvSpPr>
          <p:nvPr>
            <p:ph type="sldNum" sz="quarter" idx="5"/>
          </p:nvPr>
        </p:nvSpPr>
        <p:spPr/>
        <p:txBody>
          <a:bodyPr/>
          <a:lstStyle/>
          <a:p>
            <a:fld id="{823DB53F-ADFD-42E4-9A26-0C96840E02E5}" type="slidenum">
              <a:rPr lang="en-US" smtClean="0"/>
              <a:t>23</a:t>
            </a:fld>
            <a:endParaRPr lang="en-US"/>
          </a:p>
        </p:txBody>
      </p:sp>
    </p:spTree>
    <p:extLst>
      <p:ext uri="{BB962C8B-B14F-4D97-AF65-F5344CB8AC3E}">
        <p14:creationId xmlns:p14="http://schemas.microsoft.com/office/powerpoint/2010/main" val="3638797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https://colab.research.google.com/drive/1MP3d3MR4gzMXzGYTlN4kzJn6LVypr1X2#scrollTo=36o6yDxgIIM7</a:t>
            </a:r>
          </a:p>
        </p:txBody>
      </p:sp>
      <p:sp>
        <p:nvSpPr>
          <p:cNvPr id="4" name="Slide Number Placeholder 3"/>
          <p:cNvSpPr>
            <a:spLocks noGrp="1"/>
          </p:cNvSpPr>
          <p:nvPr>
            <p:ph type="sldNum" sz="quarter" idx="5"/>
          </p:nvPr>
        </p:nvSpPr>
        <p:spPr/>
        <p:txBody>
          <a:bodyPr/>
          <a:lstStyle/>
          <a:p>
            <a:fld id="{823DB53F-ADFD-42E4-9A26-0C96840E02E5}" type="slidenum">
              <a:rPr lang="en-US" smtClean="0"/>
              <a:t>24</a:t>
            </a:fld>
            <a:endParaRPr lang="en-US"/>
          </a:p>
        </p:txBody>
      </p:sp>
    </p:spTree>
    <p:extLst>
      <p:ext uri="{BB962C8B-B14F-4D97-AF65-F5344CB8AC3E}">
        <p14:creationId xmlns:p14="http://schemas.microsoft.com/office/powerpoint/2010/main" val="3685305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Definition</a:t>
            </a:r>
            <a:r>
              <a:rPr lang="en-US" dirty="0" err="1"/>
              <a:t>Grouping</a:t>
            </a:r>
            <a:r>
              <a:rPr lang="en-US" dirty="0"/>
              <a:t> similar objects together based on </a:t>
            </a:r>
            <a:r>
              <a:rPr lang="en-US" dirty="0" err="1"/>
              <a:t>patterns.Finding</a:t>
            </a:r>
            <a:r>
              <a:rPr lang="en-US" dirty="0"/>
              <a:t> relationships between different items in a </a:t>
            </a:r>
            <a:r>
              <a:rPr lang="en-US" dirty="0" err="1"/>
              <a:t>dataset.</a:t>
            </a:r>
            <a:r>
              <a:rPr lang="en-US" b="1" dirty="0" err="1"/>
              <a:t>Goal</a:t>
            </a:r>
            <a:r>
              <a:rPr lang="en-US" dirty="0" err="1"/>
              <a:t>Identify</a:t>
            </a:r>
            <a:r>
              <a:rPr lang="en-US" dirty="0"/>
              <a:t> natural clusters or groups within the </a:t>
            </a:r>
            <a:r>
              <a:rPr lang="en-US" dirty="0" err="1"/>
              <a:t>data.Discover</a:t>
            </a:r>
            <a:r>
              <a:rPr lang="en-US" dirty="0"/>
              <a:t> rules that indicate how items are associated with each </a:t>
            </a:r>
            <a:r>
              <a:rPr lang="en-US" dirty="0" err="1"/>
              <a:t>other.</a:t>
            </a:r>
            <a:r>
              <a:rPr lang="en-US" b="1" dirty="0" err="1"/>
              <a:t>Type</a:t>
            </a:r>
            <a:r>
              <a:rPr lang="en-US" b="1" dirty="0"/>
              <a:t> of </a:t>
            </a:r>
            <a:r>
              <a:rPr lang="en-US" b="1" dirty="0" err="1"/>
              <a:t>Learning</a:t>
            </a:r>
            <a:r>
              <a:rPr lang="en-US" dirty="0" err="1"/>
              <a:t>Unsupervised</a:t>
            </a:r>
            <a:r>
              <a:rPr lang="en-US" dirty="0"/>
              <a:t> </a:t>
            </a:r>
            <a:r>
              <a:rPr lang="en-US" dirty="0" err="1"/>
              <a:t>Learning.Unsupervised</a:t>
            </a:r>
            <a:r>
              <a:rPr lang="en-US" dirty="0"/>
              <a:t> </a:t>
            </a:r>
            <a:r>
              <a:rPr lang="en-US" dirty="0" err="1"/>
              <a:t>Learning.</a:t>
            </a:r>
            <a:r>
              <a:rPr lang="en-US" b="1" dirty="0" err="1"/>
              <a:t>Key</a:t>
            </a:r>
            <a:r>
              <a:rPr lang="en-US" b="1" dirty="0"/>
              <a:t> </a:t>
            </a:r>
            <a:r>
              <a:rPr lang="en-US" b="1" dirty="0" err="1"/>
              <a:t>Algorithms</a:t>
            </a:r>
            <a:r>
              <a:rPr lang="en-US" dirty="0" err="1"/>
              <a:t>K</a:t>
            </a:r>
            <a:r>
              <a:rPr lang="en-US" dirty="0"/>
              <a:t>-Means, DBSCAN, Hierarchical </a:t>
            </a:r>
            <a:r>
              <a:rPr lang="en-US" dirty="0" err="1"/>
              <a:t>Clustering.Apriori</a:t>
            </a:r>
            <a:r>
              <a:rPr lang="en-US" dirty="0"/>
              <a:t>, FP-Growth, </a:t>
            </a:r>
            <a:r>
              <a:rPr lang="en-US" dirty="0" err="1"/>
              <a:t>Eclat.</a:t>
            </a:r>
            <a:r>
              <a:rPr lang="en-US" b="1" dirty="0" err="1"/>
              <a:t>Output</a:t>
            </a:r>
            <a:r>
              <a:rPr lang="en-US" dirty="0" err="1"/>
              <a:t>Cluster</a:t>
            </a:r>
            <a:r>
              <a:rPr lang="en-US" dirty="0"/>
              <a:t> labels (e.g., customer segments).Association rules (e.g., "If X, then Y").</a:t>
            </a:r>
            <a:r>
              <a:rPr lang="en-US" b="1" dirty="0"/>
              <a:t>Use </a:t>
            </a:r>
            <a:r>
              <a:rPr lang="en-US" b="1" dirty="0" err="1"/>
              <a:t>Cases</a:t>
            </a:r>
            <a:r>
              <a:rPr lang="en-US" dirty="0" err="1"/>
              <a:t>Customer</a:t>
            </a:r>
            <a:r>
              <a:rPr lang="en-US" dirty="0"/>
              <a:t> segmentation, anomaly detection, document </a:t>
            </a:r>
            <a:r>
              <a:rPr lang="en-US" dirty="0" err="1"/>
              <a:t>categorization.Market</a:t>
            </a:r>
            <a:r>
              <a:rPr lang="en-US" dirty="0"/>
              <a:t> basket analysis, recommendation systems, cross-selling strategies.</a:t>
            </a:r>
          </a:p>
          <a:p>
            <a:endParaRPr lang="en-US" dirty="0"/>
          </a:p>
          <a:p>
            <a:endParaRPr lang="en-US" dirty="0"/>
          </a:p>
          <a:p>
            <a:endParaRPr lang="en-US" dirty="0"/>
          </a:p>
          <a:p>
            <a:endParaRPr lang="en-US" dirty="0"/>
          </a:p>
          <a:p>
            <a:r>
              <a:rPr lang="en-US" b="1" dirty="0"/>
              <a:t>Practical Analogy: Grocery Store Example</a:t>
            </a:r>
          </a:p>
          <a:p>
            <a:r>
              <a:rPr lang="en-US" dirty="0"/>
              <a:t>Imagine you are the owner of a grocery store and want to </a:t>
            </a:r>
            <a:r>
              <a:rPr lang="en-US" b="1" dirty="0"/>
              <a:t>analyze customer behavior</a:t>
            </a:r>
            <a:r>
              <a:rPr lang="en-US" dirty="0"/>
              <a:t>.</a:t>
            </a:r>
          </a:p>
          <a:p>
            <a:r>
              <a:rPr lang="en-US" dirty="0"/>
              <a:t>1️⃣ </a:t>
            </a:r>
            <a:r>
              <a:rPr lang="en-US" b="1" dirty="0"/>
              <a:t>Clustering (Grouping Similar Customers)</a:t>
            </a:r>
            <a:br>
              <a:rPr lang="en-US" dirty="0"/>
            </a:br>
            <a:r>
              <a:rPr lang="en-US" dirty="0"/>
              <a:t>You want to </a:t>
            </a:r>
            <a:r>
              <a:rPr lang="en-US" b="1" dirty="0"/>
              <a:t>segment your customers into groups</a:t>
            </a:r>
            <a:r>
              <a:rPr lang="en-US" dirty="0"/>
              <a:t> based on their shopping behavior.</a:t>
            </a:r>
          </a:p>
          <a:p>
            <a:pPr>
              <a:buFont typeface="Arial" panose="020B0604020202020204" pitchFamily="34" charset="0"/>
              <a:buChar char="•"/>
            </a:pPr>
            <a:r>
              <a:rPr lang="en-US" b="1" dirty="0"/>
              <a:t>Example:</a:t>
            </a:r>
            <a:endParaRPr lang="en-US" dirty="0"/>
          </a:p>
          <a:p>
            <a:pPr marL="742950" lvl="1" indent="-285750">
              <a:buFont typeface="Arial" panose="020B0604020202020204" pitchFamily="34" charset="0"/>
              <a:buChar char="•"/>
            </a:pPr>
            <a:r>
              <a:rPr lang="en-US" dirty="0"/>
              <a:t>One group buys organic food regularly.</a:t>
            </a:r>
          </a:p>
          <a:p>
            <a:pPr marL="742950" lvl="1" indent="-285750">
              <a:buFont typeface="Arial" panose="020B0604020202020204" pitchFamily="34" charset="0"/>
              <a:buChar char="•"/>
            </a:pPr>
            <a:r>
              <a:rPr lang="en-US" dirty="0"/>
              <a:t>Another group mostly buys frozen food.</a:t>
            </a:r>
          </a:p>
          <a:p>
            <a:pPr marL="742950" lvl="1" indent="-285750">
              <a:buFont typeface="Arial" panose="020B0604020202020204" pitchFamily="34" charset="0"/>
              <a:buChar char="•"/>
            </a:pPr>
            <a:r>
              <a:rPr lang="en-US" dirty="0"/>
              <a:t>A third group shops for baby products.</a:t>
            </a:r>
            <a:br>
              <a:rPr lang="en-US" dirty="0"/>
            </a:br>
            <a:r>
              <a:rPr lang="en-US" dirty="0"/>
              <a:t>Here, </a:t>
            </a:r>
            <a:r>
              <a:rPr lang="en-US" b="1" dirty="0"/>
              <a:t>clustering</a:t>
            </a:r>
            <a:r>
              <a:rPr lang="en-US" dirty="0"/>
              <a:t> helps you identify these </a:t>
            </a:r>
            <a:r>
              <a:rPr lang="en-US" b="1" dirty="0"/>
              <a:t>customer segments</a:t>
            </a:r>
            <a:r>
              <a:rPr lang="en-US" dirty="0"/>
              <a:t> so you can target them with personalized promotions.</a:t>
            </a:r>
          </a:p>
          <a:p>
            <a:r>
              <a:rPr lang="en-US" dirty="0"/>
              <a:t>2️⃣ </a:t>
            </a:r>
            <a:r>
              <a:rPr lang="en-US" b="1" dirty="0"/>
              <a:t>Association (Finding Purchase Patterns)</a:t>
            </a:r>
            <a:br>
              <a:rPr lang="en-US" dirty="0"/>
            </a:br>
            <a:r>
              <a:rPr lang="en-US" dirty="0"/>
              <a:t>Instead of grouping customers, you want to </a:t>
            </a:r>
            <a:r>
              <a:rPr lang="en-US" b="1" dirty="0"/>
              <a:t>find relationships between items they buy together</a:t>
            </a:r>
            <a:r>
              <a:rPr lang="en-US" dirty="0"/>
              <a:t>.</a:t>
            </a:r>
          </a:p>
          <a:p>
            <a:pPr>
              <a:buFont typeface="Arial" panose="020B0604020202020204" pitchFamily="34" charset="0"/>
              <a:buChar char="•"/>
            </a:pPr>
            <a:r>
              <a:rPr lang="en-US" b="1" dirty="0"/>
              <a:t>Example:</a:t>
            </a:r>
            <a:endParaRPr lang="en-US" dirty="0"/>
          </a:p>
          <a:p>
            <a:pPr marL="742950" lvl="1" indent="-285750">
              <a:buFont typeface="Arial" panose="020B0604020202020204" pitchFamily="34" charset="0"/>
              <a:buChar char="•"/>
            </a:pPr>
            <a:r>
              <a:rPr lang="en-US" dirty="0"/>
              <a:t>Customers who buy </a:t>
            </a:r>
            <a:r>
              <a:rPr lang="en-US" b="1" dirty="0"/>
              <a:t>bread</a:t>
            </a:r>
            <a:r>
              <a:rPr lang="en-US" dirty="0"/>
              <a:t> often buy </a:t>
            </a:r>
            <a:r>
              <a:rPr lang="en-US" b="1" dirty="0"/>
              <a:t>butter</a:t>
            </a:r>
            <a:r>
              <a:rPr lang="en-US" dirty="0"/>
              <a:t> → ("Bread → Butter" is an association rule).</a:t>
            </a:r>
          </a:p>
          <a:p>
            <a:pPr marL="742950" lvl="1" indent="-285750">
              <a:buFont typeface="Arial" panose="020B0604020202020204" pitchFamily="34" charset="0"/>
              <a:buChar char="•"/>
            </a:pPr>
            <a:r>
              <a:rPr lang="en-US" dirty="0"/>
              <a:t>If a person buys </a:t>
            </a:r>
            <a:r>
              <a:rPr lang="en-US" b="1" dirty="0"/>
              <a:t>diapers</a:t>
            </a:r>
            <a:r>
              <a:rPr lang="en-US" dirty="0"/>
              <a:t>, they may also buy </a:t>
            </a:r>
            <a:r>
              <a:rPr lang="en-US" b="1" dirty="0"/>
              <a:t>baby wipes</a:t>
            </a:r>
            <a:r>
              <a:rPr lang="en-US" dirty="0"/>
              <a:t>.</a:t>
            </a:r>
            <a:br>
              <a:rPr lang="en-US" dirty="0"/>
            </a:br>
            <a:r>
              <a:rPr lang="en-US"/>
              <a:t>Here, </a:t>
            </a:r>
            <a:r>
              <a:rPr lang="en-US" b="1"/>
              <a:t>association rule mining</a:t>
            </a:r>
            <a:r>
              <a:rPr lang="en-US"/>
              <a:t> helps you understand which items are frequently bought together so you can bundle them or offer discounts.</a:t>
            </a:r>
          </a:p>
          <a:p>
            <a:endParaRPr lang="en-US" dirty="0"/>
          </a:p>
        </p:txBody>
      </p:sp>
      <p:sp>
        <p:nvSpPr>
          <p:cNvPr id="4" name="Slide Number Placeholder 3"/>
          <p:cNvSpPr>
            <a:spLocks noGrp="1"/>
          </p:cNvSpPr>
          <p:nvPr>
            <p:ph type="sldNum" sz="quarter" idx="5"/>
          </p:nvPr>
        </p:nvSpPr>
        <p:spPr/>
        <p:txBody>
          <a:bodyPr/>
          <a:lstStyle/>
          <a:p>
            <a:fld id="{823DB53F-ADFD-42E4-9A26-0C96840E02E5}" type="slidenum">
              <a:rPr lang="en-US" smtClean="0"/>
              <a:t>26</a:t>
            </a:fld>
            <a:endParaRPr lang="en-US"/>
          </a:p>
        </p:txBody>
      </p:sp>
    </p:spTree>
    <p:extLst>
      <p:ext uri="{BB962C8B-B14F-4D97-AF65-F5344CB8AC3E}">
        <p14:creationId xmlns:p14="http://schemas.microsoft.com/office/powerpoint/2010/main" val="1131323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https://medium.com/analytics-vidhya/awesome-machine-learning-visualizations-5208f1617ec5</a:t>
            </a:r>
          </a:p>
        </p:txBody>
      </p:sp>
      <p:sp>
        <p:nvSpPr>
          <p:cNvPr id="4" name="Slide Number Placeholder 3"/>
          <p:cNvSpPr>
            <a:spLocks noGrp="1"/>
          </p:cNvSpPr>
          <p:nvPr>
            <p:ph type="sldNum" sz="quarter" idx="5"/>
          </p:nvPr>
        </p:nvSpPr>
        <p:spPr/>
        <p:txBody>
          <a:bodyPr/>
          <a:lstStyle/>
          <a:p>
            <a:fld id="{823DB53F-ADFD-42E4-9A26-0C96840E02E5}" type="slidenum">
              <a:rPr lang="en-US" smtClean="0"/>
              <a:t>33</a:t>
            </a:fld>
            <a:endParaRPr lang="en-US"/>
          </a:p>
        </p:txBody>
      </p:sp>
    </p:spTree>
    <p:extLst>
      <p:ext uri="{BB962C8B-B14F-4D97-AF65-F5344CB8AC3E}">
        <p14:creationId xmlns:p14="http://schemas.microsoft.com/office/powerpoint/2010/main" val="1136174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6D90F6-B922-451A-AB21-CD42FDF1C523}" type="datetime1">
              <a:rPr lang="en-US" smtClean="0"/>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9343-EDE5-4972-96CF-6EB2A8A7049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14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753033-FEC1-4F62-A870-080EE43FB007}" type="datetime1">
              <a:rPr lang="en-US" smtClean="0"/>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9343-EDE5-4972-96CF-6EB2A8A7049F}" type="slidenum">
              <a:rPr lang="en-US" smtClean="0"/>
              <a:t>‹#›</a:t>
            </a:fld>
            <a:endParaRPr lang="en-US"/>
          </a:p>
        </p:txBody>
      </p:sp>
    </p:spTree>
    <p:extLst>
      <p:ext uri="{BB962C8B-B14F-4D97-AF65-F5344CB8AC3E}">
        <p14:creationId xmlns:p14="http://schemas.microsoft.com/office/powerpoint/2010/main" val="2489426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AED98D-905B-4DB6-898D-7CF6CD7C16DA}" type="datetime1">
              <a:rPr lang="en-US" smtClean="0"/>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9343-EDE5-4972-96CF-6EB2A8A7049F}" type="slidenum">
              <a:rPr lang="en-US" smtClean="0"/>
              <a:t>‹#›</a:t>
            </a:fld>
            <a:endParaRPr lang="en-US"/>
          </a:p>
        </p:txBody>
      </p:sp>
    </p:spTree>
    <p:extLst>
      <p:ext uri="{BB962C8B-B14F-4D97-AF65-F5344CB8AC3E}">
        <p14:creationId xmlns:p14="http://schemas.microsoft.com/office/powerpoint/2010/main" val="1787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9F4EC-320C-4A1A-AD7A-950E0F79373D}" type="datetime1">
              <a:rPr lang="en-US" smtClean="0"/>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9343-EDE5-4972-96CF-6EB2A8A7049F}" type="slidenum">
              <a:rPr lang="en-US" smtClean="0"/>
              <a:t>‹#›</a:t>
            </a:fld>
            <a:endParaRPr lang="en-US"/>
          </a:p>
        </p:txBody>
      </p:sp>
    </p:spTree>
    <p:extLst>
      <p:ext uri="{BB962C8B-B14F-4D97-AF65-F5344CB8AC3E}">
        <p14:creationId xmlns:p14="http://schemas.microsoft.com/office/powerpoint/2010/main" val="298969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43ADAD-AEBE-465D-B49C-A7472194A9ED}" type="datetime1">
              <a:rPr lang="en-US" smtClean="0"/>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9343-EDE5-4972-96CF-6EB2A8A7049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325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3E3DF6-0ACA-48C7-AECF-40E0719C0585}" type="datetime1">
              <a:rPr lang="en-US" smtClean="0"/>
              <a:t>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39343-EDE5-4972-96CF-6EB2A8A7049F}" type="slidenum">
              <a:rPr lang="en-US" smtClean="0"/>
              <a:t>‹#›</a:t>
            </a:fld>
            <a:endParaRPr lang="en-US"/>
          </a:p>
        </p:txBody>
      </p:sp>
    </p:spTree>
    <p:extLst>
      <p:ext uri="{BB962C8B-B14F-4D97-AF65-F5344CB8AC3E}">
        <p14:creationId xmlns:p14="http://schemas.microsoft.com/office/powerpoint/2010/main" val="1919684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409A46-3061-4627-A829-A55D11496FDA}" type="datetime1">
              <a:rPr lang="en-US" smtClean="0"/>
              <a:t>2/28/2025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39343-EDE5-4972-96CF-6EB2A8A7049F}" type="slidenum">
              <a:rPr lang="en-US" smtClean="0"/>
              <a:t>‹#›</a:t>
            </a:fld>
            <a:endParaRPr lang="en-US"/>
          </a:p>
        </p:txBody>
      </p:sp>
    </p:spTree>
    <p:extLst>
      <p:ext uri="{BB962C8B-B14F-4D97-AF65-F5344CB8AC3E}">
        <p14:creationId xmlns:p14="http://schemas.microsoft.com/office/powerpoint/2010/main" val="827854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560264-C750-4DE4-80E2-0C00250829E5}" type="datetime1">
              <a:rPr lang="en-US" smtClean="0"/>
              <a:t>2/28/2025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39343-EDE5-4972-96CF-6EB2A8A7049F}" type="slidenum">
              <a:rPr lang="en-US" smtClean="0"/>
              <a:t>‹#›</a:t>
            </a:fld>
            <a:endParaRPr lang="en-US"/>
          </a:p>
        </p:txBody>
      </p:sp>
    </p:spTree>
    <p:extLst>
      <p:ext uri="{BB962C8B-B14F-4D97-AF65-F5344CB8AC3E}">
        <p14:creationId xmlns:p14="http://schemas.microsoft.com/office/powerpoint/2010/main" val="1273545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73AC968-C381-42E7-AC50-52F89F3560EE}" type="datetime1">
              <a:rPr lang="en-US" smtClean="0"/>
              <a:t>2/28/2025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E739343-EDE5-4972-96CF-6EB2A8A7049F}" type="slidenum">
              <a:rPr lang="en-US" smtClean="0"/>
              <a:t>‹#›</a:t>
            </a:fld>
            <a:endParaRPr lang="en-US"/>
          </a:p>
        </p:txBody>
      </p:sp>
    </p:spTree>
    <p:extLst>
      <p:ext uri="{BB962C8B-B14F-4D97-AF65-F5344CB8AC3E}">
        <p14:creationId xmlns:p14="http://schemas.microsoft.com/office/powerpoint/2010/main" val="2774578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3FDF2A8-E5B2-436B-BC78-F568A9C25602}" type="datetime1">
              <a:rPr lang="en-US" smtClean="0"/>
              <a:t>2/28/2025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E739343-EDE5-4972-96CF-6EB2A8A7049F}" type="slidenum">
              <a:rPr lang="en-US" smtClean="0"/>
              <a:t>‹#›</a:t>
            </a:fld>
            <a:endParaRPr lang="en-US"/>
          </a:p>
        </p:txBody>
      </p:sp>
    </p:spTree>
    <p:extLst>
      <p:ext uri="{BB962C8B-B14F-4D97-AF65-F5344CB8AC3E}">
        <p14:creationId xmlns:p14="http://schemas.microsoft.com/office/powerpoint/2010/main" val="2901386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D38650-514E-4B00-8ADD-8BBC0F35D361}" type="datetime1">
              <a:rPr lang="en-US" smtClean="0"/>
              <a:t>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39343-EDE5-4972-96CF-6EB2A8A7049F}" type="slidenum">
              <a:rPr lang="en-US" smtClean="0"/>
              <a:t>‹#›</a:t>
            </a:fld>
            <a:endParaRPr lang="en-US"/>
          </a:p>
        </p:txBody>
      </p:sp>
    </p:spTree>
    <p:extLst>
      <p:ext uri="{BB962C8B-B14F-4D97-AF65-F5344CB8AC3E}">
        <p14:creationId xmlns:p14="http://schemas.microsoft.com/office/powerpoint/2010/main" val="4224342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FA0D302-91A3-46B3-BE76-343D74DA7756}" type="datetime1">
              <a:rPr lang="en-US" smtClean="0"/>
              <a:t>2/28/2025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E739343-EDE5-4972-96CF-6EB2A8A7049F}"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62400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8.jpeg"/><Relationship Id="rId4" Type="http://schemas.openxmlformats.org/officeDocument/2006/relationships/image" Target="../media/image47.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0.jpeg"/><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png"/><Relationship Id="rId7"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3.png"/><Relationship Id="rId5" Type="http://schemas.openxmlformats.org/officeDocument/2006/relationships/image" Target="../media/image10.png"/><Relationship Id="rId10" Type="http://schemas.openxmlformats.org/officeDocument/2006/relationships/image" Target="../media/image9.jpeg"/><Relationship Id="rId4" Type="http://schemas.openxmlformats.org/officeDocument/2006/relationships/image" Target="../media/image51.png"/><Relationship Id="rId9" Type="http://schemas.openxmlformats.org/officeDocument/2006/relationships/image" Target="../media/image8.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80045BC-58DB-469C-8997-6C0C16B17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DB3A1-4E44-5AC9-4088-6E6AEE748253}"/>
              </a:ext>
            </a:extLst>
          </p:cNvPr>
          <p:cNvSpPr>
            <a:spLocks noGrp="1"/>
          </p:cNvSpPr>
          <p:nvPr>
            <p:ph type="title"/>
          </p:nvPr>
        </p:nvSpPr>
        <p:spPr>
          <a:xfrm>
            <a:off x="4250871" y="-365932"/>
            <a:ext cx="3690257" cy="1450757"/>
          </a:xfrm>
        </p:spPr>
        <p:txBody>
          <a:bodyPr>
            <a:normAutofit/>
          </a:bodyPr>
          <a:lstStyle/>
          <a:p>
            <a:r>
              <a:rPr lang="en-US" dirty="0">
                <a:latin typeface="Times New Roman" panose="02020603050405020304" pitchFamily="18" charset="0"/>
                <a:cs typeface="Times New Roman" panose="02020603050405020304" pitchFamily="18" charset="0"/>
              </a:rPr>
              <a:t>Introduction</a:t>
            </a:r>
          </a:p>
        </p:txBody>
      </p:sp>
      <p:cxnSp>
        <p:nvCxnSpPr>
          <p:cNvPr id="13" name="Straight Connector 12">
            <a:extLst>
              <a:ext uri="{FF2B5EF4-FFF2-40B4-BE49-F238E27FC236}">
                <a16:creationId xmlns:a16="http://schemas.microsoft.com/office/drawing/2014/main" id="{83EF6BB5-A95D-4C59-808C-3B64F444F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942FC91-F06B-4B2C-A563-1D0A715CA5E2}"/>
              </a:ext>
            </a:extLst>
          </p:cNvPr>
          <p:cNvSpPr>
            <a:spLocks noGrp="1"/>
          </p:cNvSpPr>
          <p:nvPr>
            <p:ph idx="1"/>
          </p:nvPr>
        </p:nvSpPr>
        <p:spPr>
          <a:xfrm>
            <a:off x="8055329" y="2757025"/>
            <a:ext cx="3690257" cy="3670180"/>
          </a:xfrm>
        </p:spPr>
        <p:txBody>
          <a:bodyPr>
            <a:normAutofit/>
          </a:bodyPr>
          <a:lstStyle/>
          <a:p>
            <a:r>
              <a:rPr lang="en-US" dirty="0">
                <a:latin typeface="Times New Roman" panose="02020603050405020304" pitchFamily="18" charset="0"/>
                <a:cs typeface="Times New Roman" panose="02020603050405020304" pitchFamily="18" charset="0"/>
              </a:rPr>
              <a:t>What is AI?</a:t>
            </a:r>
          </a:p>
          <a:p>
            <a:r>
              <a:rPr lang="en-US" dirty="0">
                <a:latin typeface="Times New Roman" panose="02020603050405020304" pitchFamily="18" charset="0"/>
                <a:cs typeface="Times New Roman" panose="02020603050405020304" pitchFamily="18" charset="0"/>
              </a:rPr>
              <a:t>Introduction to AI levels?</a:t>
            </a:r>
          </a:p>
          <a:p>
            <a:r>
              <a:rPr lang="en-US" dirty="0">
                <a:latin typeface="Times New Roman" panose="02020603050405020304" pitchFamily="18" charset="0"/>
                <a:cs typeface="Times New Roman" panose="02020603050405020304" pitchFamily="18" charset="0"/>
              </a:rPr>
              <a:t>Types of Artificial Intelligence </a:t>
            </a:r>
          </a:p>
          <a:p>
            <a:r>
              <a:rPr lang="en-US" dirty="0">
                <a:latin typeface="Times New Roman" panose="02020603050405020304" pitchFamily="18" charset="0"/>
                <a:cs typeface="Times New Roman" panose="02020603050405020304" pitchFamily="18" charset="0"/>
              </a:rPr>
              <a:t>AI VS Machine Learning VS Deep Learning</a:t>
            </a:r>
          </a:p>
          <a:p>
            <a:r>
              <a:rPr lang="en-US" dirty="0">
                <a:latin typeface="Times New Roman" panose="02020603050405020304" pitchFamily="18" charset="0"/>
                <a:cs typeface="Times New Roman" panose="02020603050405020304" pitchFamily="18" charset="0"/>
              </a:rPr>
              <a:t>Where is AI used?</a:t>
            </a:r>
          </a:p>
          <a:p>
            <a:r>
              <a:rPr lang="en-US" dirty="0">
                <a:latin typeface="Times New Roman" panose="02020603050405020304" pitchFamily="18" charset="0"/>
                <a:cs typeface="Times New Roman" panose="02020603050405020304" pitchFamily="18" charset="0"/>
              </a:rPr>
              <a:t>Introduction to ML</a:t>
            </a:r>
          </a:p>
          <a:p>
            <a:pPr marL="0" indent="0">
              <a:buNone/>
            </a:pPr>
            <a:endParaRPr lang="en-US"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150BDA68-EBDD-443C-9B6B-03CA14AF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00C07DB3-666C-4A9D-81CE-83B435F95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97FEA366-AF15-0B42-C2C4-54A4B39C0C67}"/>
              </a:ext>
            </a:extLst>
          </p:cNvPr>
          <p:cNvPicPr>
            <a:picLocks noChangeAspect="1"/>
          </p:cNvPicPr>
          <p:nvPr/>
        </p:nvPicPr>
        <p:blipFill>
          <a:blip r:embed="rId3"/>
          <a:stretch>
            <a:fillRect/>
          </a:stretch>
        </p:blipFill>
        <p:spPr>
          <a:xfrm>
            <a:off x="733697" y="1843445"/>
            <a:ext cx="11248148" cy="547396"/>
          </a:xfrm>
          <a:prstGeom prst="rect">
            <a:avLst/>
          </a:prstGeom>
        </p:spPr>
      </p:pic>
      <p:pic>
        <p:nvPicPr>
          <p:cNvPr id="6" name="Picture 5" descr="Robot operating a machine">
            <a:extLst>
              <a:ext uri="{FF2B5EF4-FFF2-40B4-BE49-F238E27FC236}">
                <a16:creationId xmlns:a16="http://schemas.microsoft.com/office/drawing/2014/main" id="{34622C57-2F36-8182-9EA6-0B52B2B7B3DE}"/>
              </a:ext>
            </a:extLst>
          </p:cNvPr>
          <p:cNvPicPr>
            <a:picLocks noChangeAspect="1"/>
          </p:cNvPicPr>
          <p:nvPr/>
        </p:nvPicPr>
        <p:blipFill>
          <a:blip r:embed="rId4"/>
          <a:srcRect l="209" r="1" b="1"/>
          <a:stretch/>
        </p:blipFill>
        <p:spPr>
          <a:xfrm>
            <a:off x="325776" y="725378"/>
            <a:ext cx="6909801" cy="531440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30" name="Picture 6">
            <a:extLst>
              <a:ext uri="{FF2B5EF4-FFF2-40B4-BE49-F238E27FC236}">
                <a16:creationId xmlns:a16="http://schemas.microsoft.com/office/drawing/2014/main" id="{1F6E6B57-B510-4804-85D8-D0C60A3B56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DFE90D9-CCFF-AC0F-F8C1-D24491B6AFFA}"/>
              </a:ext>
            </a:extLst>
          </p:cNvPr>
          <p:cNvSpPr>
            <a:spLocks noGrp="1"/>
          </p:cNvSpPr>
          <p:nvPr>
            <p:ph type="dt" sz="half" idx="10"/>
          </p:nvPr>
        </p:nvSpPr>
        <p:spPr/>
        <p:txBody>
          <a:bodyPr/>
          <a:lstStyle/>
          <a:p>
            <a:fld id="{2A37EA0B-3E40-4F5D-A454-DD6CA7CF3B53}" type="datetime1">
              <a:rPr lang="en-US" smtClean="0"/>
              <a:t>2/28/2025</a:t>
            </a:fld>
            <a:endParaRPr lang="en-US"/>
          </a:p>
        </p:txBody>
      </p:sp>
      <p:sp>
        <p:nvSpPr>
          <p:cNvPr id="7" name="Slide Number Placeholder 6">
            <a:extLst>
              <a:ext uri="{FF2B5EF4-FFF2-40B4-BE49-F238E27FC236}">
                <a16:creationId xmlns:a16="http://schemas.microsoft.com/office/drawing/2014/main" id="{FD09B991-D401-1CF7-2232-F901268FEDF0}"/>
              </a:ext>
            </a:extLst>
          </p:cNvPr>
          <p:cNvSpPr>
            <a:spLocks noGrp="1"/>
          </p:cNvSpPr>
          <p:nvPr>
            <p:ph type="sldNum" sz="quarter" idx="12"/>
          </p:nvPr>
        </p:nvSpPr>
        <p:spPr/>
        <p:txBody>
          <a:bodyPr/>
          <a:lstStyle/>
          <a:p>
            <a:fld id="{6E739343-EDE5-4972-96CF-6EB2A8A7049F}" type="slidenum">
              <a:rPr lang="en-US" smtClean="0"/>
              <a:t>1</a:t>
            </a:fld>
            <a:endParaRPr lang="en-US"/>
          </a:p>
        </p:txBody>
      </p:sp>
      <p:pic>
        <p:nvPicPr>
          <p:cNvPr id="1032" name="Picture 8" descr="Artificial intelligence logo by Serhii Revva for Fruitful Code on ...">
            <a:extLst>
              <a:ext uri="{FF2B5EF4-FFF2-40B4-BE49-F238E27FC236}">
                <a16:creationId xmlns:a16="http://schemas.microsoft.com/office/drawing/2014/main" id="{20FB2F08-1271-C26B-49E7-55B644D1D6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4776" y="-13803"/>
            <a:ext cx="3356191" cy="25171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158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38B797-72F4-0BC4-79FC-EA65C6508B0D}"/>
              </a:ext>
            </a:extLst>
          </p:cNvPr>
          <p:cNvPicPr>
            <a:picLocks noChangeAspect="1"/>
          </p:cNvPicPr>
          <p:nvPr/>
        </p:nvPicPr>
        <p:blipFill>
          <a:blip r:embed="rId2"/>
          <a:stretch>
            <a:fillRect/>
          </a:stretch>
        </p:blipFill>
        <p:spPr>
          <a:xfrm>
            <a:off x="661778" y="1551632"/>
            <a:ext cx="11248148" cy="547396"/>
          </a:xfrm>
          <a:prstGeom prst="rect">
            <a:avLst/>
          </a:prstGeom>
        </p:spPr>
      </p:pic>
      <p:pic>
        <p:nvPicPr>
          <p:cNvPr id="3" name="Picture 2">
            <a:extLst>
              <a:ext uri="{FF2B5EF4-FFF2-40B4-BE49-F238E27FC236}">
                <a16:creationId xmlns:a16="http://schemas.microsoft.com/office/drawing/2014/main" id="{B6109033-0D14-9F68-7126-9EF707CBE0CF}"/>
              </a:ext>
            </a:extLst>
          </p:cNvPr>
          <p:cNvPicPr>
            <a:picLocks noChangeAspect="1"/>
          </p:cNvPicPr>
          <p:nvPr/>
        </p:nvPicPr>
        <p:blipFill>
          <a:blip r:embed="rId2"/>
          <a:stretch>
            <a:fillRect/>
          </a:stretch>
        </p:blipFill>
        <p:spPr>
          <a:xfrm>
            <a:off x="902112" y="740907"/>
            <a:ext cx="11248148" cy="547396"/>
          </a:xfrm>
          <a:prstGeom prst="rect">
            <a:avLst/>
          </a:prstGeom>
        </p:spPr>
      </p:pic>
      <p:sp>
        <p:nvSpPr>
          <p:cNvPr id="2" name="Title 1">
            <a:extLst>
              <a:ext uri="{FF2B5EF4-FFF2-40B4-BE49-F238E27FC236}">
                <a16:creationId xmlns:a16="http://schemas.microsoft.com/office/drawing/2014/main" id="{75272FC6-C5BA-9BA5-C3D0-19C5F79D52DD}"/>
              </a:ext>
            </a:extLst>
          </p:cNvPr>
          <p:cNvSpPr>
            <a:spLocks noGrp="1"/>
          </p:cNvSpPr>
          <p:nvPr>
            <p:ph type="title"/>
          </p:nvPr>
        </p:nvSpPr>
        <p:spPr>
          <a:xfrm>
            <a:off x="1097280" y="286603"/>
            <a:ext cx="10058400" cy="627797"/>
          </a:xfrm>
        </p:spPr>
        <p:txBody>
          <a:bodyPr>
            <a:normAutofit fontScale="90000"/>
          </a:bodyPr>
          <a:lstStyle/>
          <a:p>
            <a:r>
              <a:rPr lang="en-US" dirty="0">
                <a:latin typeface="Times New Roman" panose="02020603050405020304" pitchFamily="18" charset="0"/>
                <a:cs typeface="Times New Roman" panose="02020603050405020304" pitchFamily="18" charset="0"/>
              </a:rPr>
              <a:t>Let us ask the same question now</a:t>
            </a:r>
          </a:p>
        </p:txBody>
      </p:sp>
      <p:pic>
        <p:nvPicPr>
          <p:cNvPr id="5" name="Content Placeholder 4">
            <a:extLst>
              <a:ext uri="{FF2B5EF4-FFF2-40B4-BE49-F238E27FC236}">
                <a16:creationId xmlns:a16="http://schemas.microsoft.com/office/drawing/2014/main" id="{2ED312DA-54CB-4C63-F925-95BC280E9D3A}"/>
              </a:ext>
            </a:extLst>
          </p:cNvPr>
          <p:cNvPicPr>
            <a:picLocks noGrp="1" noChangeAspect="1"/>
          </p:cNvPicPr>
          <p:nvPr>
            <p:ph idx="1"/>
          </p:nvPr>
        </p:nvPicPr>
        <p:blipFill>
          <a:blip r:embed="rId3"/>
          <a:stretch>
            <a:fillRect/>
          </a:stretch>
        </p:blipFill>
        <p:spPr>
          <a:xfrm>
            <a:off x="1759463" y="1014605"/>
            <a:ext cx="8734034" cy="5077583"/>
          </a:xfrm>
          <a:prstGeom prst="rect">
            <a:avLst/>
          </a:prstGeom>
          <a:ln>
            <a:noFill/>
          </a:ln>
          <a:effectLst>
            <a:outerShdw blurRad="292100" dist="139700" dir="2700000" algn="tl" rotWithShape="0">
              <a:srgbClr val="333333">
                <a:alpha val="65000"/>
              </a:srgbClr>
            </a:outerShdw>
          </a:effectLst>
        </p:spPr>
      </p:pic>
      <p:sp>
        <p:nvSpPr>
          <p:cNvPr id="4" name="Date Placeholder 3">
            <a:extLst>
              <a:ext uri="{FF2B5EF4-FFF2-40B4-BE49-F238E27FC236}">
                <a16:creationId xmlns:a16="http://schemas.microsoft.com/office/drawing/2014/main" id="{D82333D0-C452-D4A8-E01A-083C1502588B}"/>
              </a:ext>
            </a:extLst>
          </p:cNvPr>
          <p:cNvSpPr>
            <a:spLocks noGrp="1"/>
          </p:cNvSpPr>
          <p:nvPr>
            <p:ph type="dt" sz="half" idx="10"/>
          </p:nvPr>
        </p:nvSpPr>
        <p:spPr/>
        <p:txBody>
          <a:bodyPr/>
          <a:lstStyle/>
          <a:p>
            <a:fld id="{F019ABB0-1715-4D0D-83F7-BA44C4F0601F}" type="datetime1">
              <a:rPr lang="en-US" smtClean="0"/>
              <a:t>2/28/2025</a:t>
            </a:fld>
            <a:endParaRPr lang="en-US"/>
          </a:p>
        </p:txBody>
      </p:sp>
      <p:sp>
        <p:nvSpPr>
          <p:cNvPr id="6" name="Slide Number Placeholder 5">
            <a:extLst>
              <a:ext uri="{FF2B5EF4-FFF2-40B4-BE49-F238E27FC236}">
                <a16:creationId xmlns:a16="http://schemas.microsoft.com/office/drawing/2014/main" id="{5E70F4F3-9F7C-8A6A-3671-A5E9AE8D7788}"/>
              </a:ext>
            </a:extLst>
          </p:cNvPr>
          <p:cNvSpPr>
            <a:spLocks noGrp="1"/>
          </p:cNvSpPr>
          <p:nvPr>
            <p:ph type="sldNum" sz="quarter" idx="12"/>
          </p:nvPr>
        </p:nvSpPr>
        <p:spPr/>
        <p:txBody>
          <a:bodyPr/>
          <a:lstStyle/>
          <a:p>
            <a:fld id="{6E739343-EDE5-4972-96CF-6EB2A8A7049F}" type="slidenum">
              <a:rPr lang="en-US" smtClean="0"/>
              <a:t>10</a:t>
            </a:fld>
            <a:endParaRPr lang="en-US"/>
          </a:p>
        </p:txBody>
      </p:sp>
      <p:pic>
        <p:nvPicPr>
          <p:cNvPr id="7" name="Picture 6">
            <a:extLst>
              <a:ext uri="{FF2B5EF4-FFF2-40B4-BE49-F238E27FC236}">
                <a16:creationId xmlns:a16="http://schemas.microsoft.com/office/drawing/2014/main" id="{DA89C81B-55DA-4DE4-39F6-1DECFACA89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553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DEFE42-86BA-6F29-5795-C18A48CA0490}"/>
              </a:ext>
            </a:extLst>
          </p:cNvPr>
          <p:cNvPicPr>
            <a:picLocks noChangeAspect="1"/>
          </p:cNvPicPr>
          <p:nvPr/>
        </p:nvPicPr>
        <p:blipFill>
          <a:blip r:embed="rId2"/>
          <a:stretch>
            <a:fillRect/>
          </a:stretch>
        </p:blipFill>
        <p:spPr>
          <a:xfrm>
            <a:off x="661778" y="1551632"/>
            <a:ext cx="11248148" cy="547396"/>
          </a:xfrm>
          <a:prstGeom prst="rect">
            <a:avLst/>
          </a:prstGeom>
        </p:spPr>
      </p:pic>
      <p:sp>
        <p:nvSpPr>
          <p:cNvPr id="2" name="Title 1">
            <a:extLst>
              <a:ext uri="{FF2B5EF4-FFF2-40B4-BE49-F238E27FC236}">
                <a16:creationId xmlns:a16="http://schemas.microsoft.com/office/drawing/2014/main" id="{BC07548A-D21C-6852-8EF8-0ACF52B17D5A}"/>
              </a:ext>
            </a:extLst>
          </p:cNvPr>
          <p:cNvSpPr>
            <a:spLocks noGrp="1"/>
          </p:cNvSpPr>
          <p:nvPr>
            <p:ph type="title"/>
          </p:nvPr>
        </p:nvSpPr>
        <p:spPr>
          <a:xfrm>
            <a:off x="1097280" y="286603"/>
            <a:ext cx="10058400" cy="671133"/>
          </a:xfrm>
        </p:spPr>
        <p:txBody>
          <a:bodyPr>
            <a:normAutofit fontScale="90000"/>
          </a:bodyPr>
          <a:lstStyle/>
          <a:p>
            <a:r>
              <a:rPr lang="en-US" dirty="0">
                <a:latin typeface="Times New Roman" panose="02020603050405020304" pitchFamily="18" charset="0"/>
                <a:cs typeface="Times New Roman" panose="02020603050405020304" pitchFamily="18" charset="0"/>
              </a:rPr>
              <a:t>Let us ask the same question now</a:t>
            </a:r>
          </a:p>
        </p:txBody>
      </p:sp>
      <p:sp>
        <p:nvSpPr>
          <p:cNvPr id="3" name="Content Placeholder 2">
            <a:extLst>
              <a:ext uri="{FF2B5EF4-FFF2-40B4-BE49-F238E27FC236}">
                <a16:creationId xmlns:a16="http://schemas.microsoft.com/office/drawing/2014/main" id="{56C79F95-8951-8527-BAA4-DB4AB1FA62D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F01BC97-0B69-0714-842B-01C5C51DBFC9}"/>
              </a:ext>
            </a:extLst>
          </p:cNvPr>
          <p:cNvPicPr>
            <a:picLocks noChangeAspect="1"/>
          </p:cNvPicPr>
          <p:nvPr/>
        </p:nvPicPr>
        <p:blipFill>
          <a:blip r:embed="rId3"/>
          <a:stretch>
            <a:fillRect/>
          </a:stretch>
        </p:blipFill>
        <p:spPr>
          <a:xfrm>
            <a:off x="1890936" y="1259410"/>
            <a:ext cx="8471087" cy="4693048"/>
          </a:xfrm>
          <a:prstGeom prst="rect">
            <a:avLst/>
          </a:prstGeom>
          <a:ln>
            <a:noFill/>
          </a:ln>
          <a:effectLst>
            <a:outerShdw blurRad="292100" dist="139700" dir="2700000" algn="tl" rotWithShape="0">
              <a:srgbClr val="333333">
                <a:alpha val="65000"/>
              </a:srgbClr>
            </a:outerShdw>
          </a:effectLst>
        </p:spPr>
      </p:pic>
      <p:sp>
        <p:nvSpPr>
          <p:cNvPr id="6" name="Date Placeholder 5">
            <a:extLst>
              <a:ext uri="{FF2B5EF4-FFF2-40B4-BE49-F238E27FC236}">
                <a16:creationId xmlns:a16="http://schemas.microsoft.com/office/drawing/2014/main" id="{949B6EED-A2D9-B3FC-0769-45C3508019FD}"/>
              </a:ext>
            </a:extLst>
          </p:cNvPr>
          <p:cNvSpPr>
            <a:spLocks noGrp="1"/>
          </p:cNvSpPr>
          <p:nvPr>
            <p:ph type="dt" sz="half" idx="10"/>
          </p:nvPr>
        </p:nvSpPr>
        <p:spPr/>
        <p:txBody>
          <a:bodyPr/>
          <a:lstStyle/>
          <a:p>
            <a:fld id="{398AB38E-24B1-4512-B558-D5A18B95E816}" type="datetime1">
              <a:rPr lang="en-US" smtClean="0"/>
              <a:t>2/28/2025</a:t>
            </a:fld>
            <a:endParaRPr lang="en-US"/>
          </a:p>
        </p:txBody>
      </p:sp>
      <p:sp>
        <p:nvSpPr>
          <p:cNvPr id="7" name="Slide Number Placeholder 6">
            <a:extLst>
              <a:ext uri="{FF2B5EF4-FFF2-40B4-BE49-F238E27FC236}">
                <a16:creationId xmlns:a16="http://schemas.microsoft.com/office/drawing/2014/main" id="{FC0745F8-3319-964F-99C4-712E8918AA4C}"/>
              </a:ext>
            </a:extLst>
          </p:cNvPr>
          <p:cNvSpPr>
            <a:spLocks noGrp="1"/>
          </p:cNvSpPr>
          <p:nvPr>
            <p:ph type="sldNum" sz="quarter" idx="12"/>
          </p:nvPr>
        </p:nvSpPr>
        <p:spPr/>
        <p:txBody>
          <a:bodyPr/>
          <a:lstStyle/>
          <a:p>
            <a:fld id="{6E739343-EDE5-4972-96CF-6EB2A8A7049F}" type="slidenum">
              <a:rPr lang="en-US" smtClean="0"/>
              <a:t>11</a:t>
            </a:fld>
            <a:endParaRPr lang="en-US"/>
          </a:p>
        </p:txBody>
      </p:sp>
      <p:pic>
        <p:nvPicPr>
          <p:cNvPr id="8" name="Picture 6">
            <a:extLst>
              <a:ext uri="{FF2B5EF4-FFF2-40B4-BE49-F238E27FC236}">
                <a16:creationId xmlns:a16="http://schemas.microsoft.com/office/drawing/2014/main" id="{C532F6F9-0B95-54ED-FE5E-6CE343982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760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D5A0D6-C099-F13B-BC49-25380456D05B}"/>
              </a:ext>
            </a:extLst>
          </p:cNvPr>
          <p:cNvPicPr>
            <a:picLocks noChangeAspect="1"/>
          </p:cNvPicPr>
          <p:nvPr/>
        </p:nvPicPr>
        <p:blipFill>
          <a:blip r:embed="rId2"/>
          <a:stretch>
            <a:fillRect/>
          </a:stretch>
        </p:blipFill>
        <p:spPr>
          <a:xfrm>
            <a:off x="697737" y="1517849"/>
            <a:ext cx="11248148" cy="547396"/>
          </a:xfrm>
          <a:prstGeom prst="rect">
            <a:avLst/>
          </a:prstGeom>
        </p:spPr>
      </p:pic>
      <p:sp>
        <p:nvSpPr>
          <p:cNvPr id="2" name="Title 1">
            <a:extLst>
              <a:ext uri="{FF2B5EF4-FFF2-40B4-BE49-F238E27FC236}">
                <a16:creationId xmlns:a16="http://schemas.microsoft.com/office/drawing/2014/main" id="{12D32EDC-7B21-B736-5767-FBE4AC14AC0D}"/>
              </a:ext>
            </a:extLst>
          </p:cNvPr>
          <p:cNvSpPr>
            <a:spLocks noGrp="1"/>
          </p:cNvSpPr>
          <p:nvPr>
            <p:ph type="title"/>
          </p:nvPr>
        </p:nvSpPr>
        <p:spPr>
          <a:xfrm>
            <a:off x="1097280" y="286603"/>
            <a:ext cx="10058400" cy="649465"/>
          </a:xfrm>
        </p:spPr>
        <p:txBody>
          <a:bodyPr>
            <a:normAutofit fontScale="90000"/>
          </a:bodyPr>
          <a:lstStyle/>
          <a:p>
            <a:r>
              <a:rPr lang="en-US" dirty="0">
                <a:latin typeface="Times New Roman" panose="02020603050405020304" pitchFamily="18" charset="0"/>
                <a:cs typeface="Times New Roman" panose="02020603050405020304" pitchFamily="18" charset="0"/>
              </a:rPr>
              <a:t>What is Machine Learning?</a:t>
            </a:r>
          </a:p>
        </p:txBody>
      </p:sp>
      <p:sp>
        <p:nvSpPr>
          <p:cNvPr id="3" name="Content Placeholder 2">
            <a:extLst>
              <a:ext uri="{FF2B5EF4-FFF2-40B4-BE49-F238E27FC236}">
                <a16:creationId xmlns:a16="http://schemas.microsoft.com/office/drawing/2014/main" id="{60D70FB1-4BB1-D044-AC3C-74D6E25D867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2B584A5-9D1F-0D84-C25B-0A7DA6DAA90F}"/>
              </a:ext>
            </a:extLst>
          </p:cNvPr>
          <p:cNvPicPr>
            <a:picLocks noChangeAspect="1"/>
          </p:cNvPicPr>
          <p:nvPr/>
        </p:nvPicPr>
        <p:blipFill>
          <a:blip r:embed="rId3"/>
          <a:stretch>
            <a:fillRect/>
          </a:stretch>
        </p:blipFill>
        <p:spPr>
          <a:xfrm>
            <a:off x="1321075" y="1536894"/>
            <a:ext cx="9549849" cy="3945260"/>
          </a:xfrm>
          <a:prstGeom prst="rect">
            <a:avLst/>
          </a:prstGeom>
          <a:ln>
            <a:noFill/>
          </a:ln>
          <a:effectLst>
            <a:outerShdw blurRad="292100" dist="139700" dir="2700000" algn="tl" rotWithShape="0">
              <a:srgbClr val="333333">
                <a:alpha val="65000"/>
              </a:srgbClr>
            </a:outerShdw>
          </a:effectLst>
        </p:spPr>
      </p:pic>
      <p:sp>
        <p:nvSpPr>
          <p:cNvPr id="6" name="Date Placeholder 5">
            <a:extLst>
              <a:ext uri="{FF2B5EF4-FFF2-40B4-BE49-F238E27FC236}">
                <a16:creationId xmlns:a16="http://schemas.microsoft.com/office/drawing/2014/main" id="{B8C991B6-B59D-2EE3-A872-C36BFB27FF71}"/>
              </a:ext>
            </a:extLst>
          </p:cNvPr>
          <p:cNvSpPr>
            <a:spLocks noGrp="1"/>
          </p:cNvSpPr>
          <p:nvPr>
            <p:ph type="dt" sz="half" idx="10"/>
          </p:nvPr>
        </p:nvSpPr>
        <p:spPr/>
        <p:txBody>
          <a:bodyPr/>
          <a:lstStyle/>
          <a:p>
            <a:fld id="{5B42C817-CFBB-48A4-B09C-8C99858BF031}" type="datetime1">
              <a:rPr lang="en-US" smtClean="0"/>
              <a:t>2/28/2025</a:t>
            </a:fld>
            <a:endParaRPr lang="en-US"/>
          </a:p>
        </p:txBody>
      </p:sp>
      <p:sp>
        <p:nvSpPr>
          <p:cNvPr id="7" name="Slide Number Placeholder 6">
            <a:extLst>
              <a:ext uri="{FF2B5EF4-FFF2-40B4-BE49-F238E27FC236}">
                <a16:creationId xmlns:a16="http://schemas.microsoft.com/office/drawing/2014/main" id="{C9DA10CE-34F7-2CC3-8F1E-0D4AA9168466}"/>
              </a:ext>
            </a:extLst>
          </p:cNvPr>
          <p:cNvSpPr>
            <a:spLocks noGrp="1"/>
          </p:cNvSpPr>
          <p:nvPr>
            <p:ph type="sldNum" sz="quarter" idx="12"/>
          </p:nvPr>
        </p:nvSpPr>
        <p:spPr/>
        <p:txBody>
          <a:bodyPr/>
          <a:lstStyle/>
          <a:p>
            <a:fld id="{6E739343-EDE5-4972-96CF-6EB2A8A7049F}" type="slidenum">
              <a:rPr lang="en-US" smtClean="0"/>
              <a:t>12</a:t>
            </a:fld>
            <a:endParaRPr lang="en-US"/>
          </a:p>
        </p:txBody>
      </p:sp>
      <p:pic>
        <p:nvPicPr>
          <p:cNvPr id="8" name="Picture 6">
            <a:extLst>
              <a:ext uri="{FF2B5EF4-FFF2-40B4-BE49-F238E27FC236}">
                <a16:creationId xmlns:a16="http://schemas.microsoft.com/office/drawing/2014/main" id="{F8105F38-D980-EFE1-C528-8BA4013C57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712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F9C1CC-2F20-44CD-FFD9-C39C2B0DFF51}"/>
              </a:ext>
            </a:extLst>
          </p:cNvPr>
          <p:cNvPicPr>
            <a:picLocks noChangeAspect="1"/>
          </p:cNvPicPr>
          <p:nvPr/>
        </p:nvPicPr>
        <p:blipFill>
          <a:blip r:embed="rId2"/>
          <a:stretch>
            <a:fillRect/>
          </a:stretch>
        </p:blipFill>
        <p:spPr>
          <a:xfrm>
            <a:off x="574447" y="1463662"/>
            <a:ext cx="11248148" cy="547396"/>
          </a:xfrm>
          <a:prstGeom prst="rect">
            <a:avLst/>
          </a:prstGeom>
        </p:spPr>
      </p:pic>
      <p:sp>
        <p:nvSpPr>
          <p:cNvPr id="2" name="Title 1">
            <a:extLst>
              <a:ext uri="{FF2B5EF4-FFF2-40B4-BE49-F238E27FC236}">
                <a16:creationId xmlns:a16="http://schemas.microsoft.com/office/drawing/2014/main" id="{BCF1081C-2224-93E6-6C1D-4ED5E40F9742}"/>
              </a:ext>
            </a:extLst>
          </p:cNvPr>
          <p:cNvSpPr>
            <a:spLocks noGrp="1"/>
          </p:cNvSpPr>
          <p:nvPr>
            <p:ph type="title"/>
          </p:nvPr>
        </p:nvSpPr>
        <p:spPr>
          <a:xfrm>
            <a:off x="1097280" y="286604"/>
            <a:ext cx="10058400" cy="497788"/>
          </a:xfrm>
        </p:spPr>
        <p:txBody>
          <a:bodyPr>
            <a:normAutofit fontScale="90000"/>
          </a:bodyPr>
          <a:lstStyle/>
          <a:p>
            <a:r>
              <a:rPr lang="en-US" dirty="0">
                <a:latin typeface="Times New Roman" panose="02020603050405020304" pitchFamily="18" charset="0"/>
                <a:cs typeface="Times New Roman" panose="02020603050405020304" pitchFamily="18" charset="0"/>
              </a:rPr>
              <a:t>What is Machine Learning? </a:t>
            </a:r>
          </a:p>
        </p:txBody>
      </p:sp>
      <p:sp>
        <p:nvSpPr>
          <p:cNvPr id="3" name="Content Placeholder 2">
            <a:extLst>
              <a:ext uri="{FF2B5EF4-FFF2-40B4-BE49-F238E27FC236}">
                <a16:creationId xmlns:a16="http://schemas.microsoft.com/office/drawing/2014/main" id="{6B59A37D-76E3-921B-C7B8-9150C733ACA7}"/>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9277E2AD-4E59-EFE3-7EC9-01761AD216F8}"/>
              </a:ext>
            </a:extLst>
          </p:cNvPr>
          <p:cNvPicPr>
            <a:picLocks noChangeAspect="1"/>
          </p:cNvPicPr>
          <p:nvPr/>
        </p:nvPicPr>
        <p:blipFill>
          <a:blip r:embed="rId3"/>
          <a:stretch>
            <a:fillRect/>
          </a:stretch>
        </p:blipFill>
        <p:spPr>
          <a:xfrm>
            <a:off x="1280820" y="1203438"/>
            <a:ext cx="9835401" cy="4961002"/>
          </a:xfrm>
          <a:prstGeom prst="rect">
            <a:avLst/>
          </a:prstGeom>
          <a:ln>
            <a:noFill/>
          </a:ln>
          <a:effectLst>
            <a:outerShdw blurRad="292100" dist="139700" dir="2700000" algn="tl" rotWithShape="0">
              <a:srgbClr val="333333">
                <a:alpha val="65000"/>
              </a:srgbClr>
            </a:outerShdw>
          </a:effectLst>
        </p:spPr>
      </p:pic>
      <p:sp>
        <p:nvSpPr>
          <p:cNvPr id="6" name="Date Placeholder 5">
            <a:extLst>
              <a:ext uri="{FF2B5EF4-FFF2-40B4-BE49-F238E27FC236}">
                <a16:creationId xmlns:a16="http://schemas.microsoft.com/office/drawing/2014/main" id="{3D096C4D-3899-28F5-D479-B83852E59D8C}"/>
              </a:ext>
            </a:extLst>
          </p:cNvPr>
          <p:cNvSpPr>
            <a:spLocks noGrp="1"/>
          </p:cNvSpPr>
          <p:nvPr>
            <p:ph type="dt" sz="half" idx="10"/>
          </p:nvPr>
        </p:nvSpPr>
        <p:spPr/>
        <p:txBody>
          <a:bodyPr/>
          <a:lstStyle/>
          <a:p>
            <a:fld id="{EDB1F480-D395-419E-BC6F-ED588FB63963}" type="datetime1">
              <a:rPr lang="en-US" smtClean="0"/>
              <a:t>2/28/2025</a:t>
            </a:fld>
            <a:endParaRPr lang="en-US"/>
          </a:p>
        </p:txBody>
      </p:sp>
      <p:sp>
        <p:nvSpPr>
          <p:cNvPr id="7" name="Slide Number Placeholder 6">
            <a:extLst>
              <a:ext uri="{FF2B5EF4-FFF2-40B4-BE49-F238E27FC236}">
                <a16:creationId xmlns:a16="http://schemas.microsoft.com/office/drawing/2014/main" id="{A24A6481-9823-2C19-6AC2-1A7CE47C4474}"/>
              </a:ext>
            </a:extLst>
          </p:cNvPr>
          <p:cNvSpPr>
            <a:spLocks noGrp="1"/>
          </p:cNvSpPr>
          <p:nvPr>
            <p:ph type="sldNum" sz="quarter" idx="12"/>
          </p:nvPr>
        </p:nvSpPr>
        <p:spPr/>
        <p:txBody>
          <a:bodyPr/>
          <a:lstStyle/>
          <a:p>
            <a:fld id="{6E739343-EDE5-4972-96CF-6EB2A8A7049F}" type="slidenum">
              <a:rPr lang="en-US" smtClean="0"/>
              <a:t>13</a:t>
            </a:fld>
            <a:endParaRPr lang="en-US"/>
          </a:p>
        </p:txBody>
      </p:sp>
      <p:pic>
        <p:nvPicPr>
          <p:cNvPr id="8" name="Picture 6">
            <a:extLst>
              <a:ext uri="{FF2B5EF4-FFF2-40B4-BE49-F238E27FC236}">
                <a16:creationId xmlns:a16="http://schemas.microsoft.com/office/drawing/2014/main" id="{57BBDAE9-9C74-98FF-CB0A-EEB6F8B2C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99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4ECDB4-78E1-DFCF-B794-A2481D42083E}"/>
              </a:ext>
            </a:extLst>
          </p:cNvPr>
          <p:cNvPicPr>
            <a:picLocks noChangeAspect="1"/>
          </p:cNvPicPr>
          <p:nvPr/>
        </p:nvPicPr>
        <p:blipFill>
          <a:blip r:embed="rId2"/>
          <a:stretch>
            <a:fillRect/>
          </a:stretch>
        </p:blipFill>
        <p:spPr>
          <a:xfrm>
            <a:off x="713148" y="1525808"/>
            <a:ext cx="11248148" cy="547396"/>
          </a:xfrm>
          <a:prstGeom prst="rect">
            <a:avLst/>
          </a:prstGeom>
        </p:spPr>
      </p:pic>
      <p:sp>
        <p:nvSpPr>
          <p:cNvPr id="2" name="Title 1">
            <a:extLst>
              <a:ext uri="{FF2B5EF4-FFF2-40B4-BE49-F238E27FC236}">
                <a16:creationId xmlns:a16="http://schemas.microsoft.com/office/drawing/2014/main" id="{C925D750-606F-CBDB-02EB-3B066A627A8C}"/>
              </a:ext>
            </a:extLst>
          </p:cNvPr>
          <p:cNvSpPr>
            <a:spLocks noGrp="1"/>
          </p:cNvSpPr>
          <p:nvPr>
            <p:ph type="title"/>
          </p:nvPr>
        </p:nvSpPr>
        <p:spPr>
          <a:xfrm>
            <a:off x="1097280" y="286603"/>
            <a:ext cx="10058400" cy="768343"/>
          </a:xfrm>
        </p:spPr>
        <p:txBody>
          <a:bodyPr/>
          <a:lstStyle/>
          <a:p>
            <a:r>
              <a:rPr lang="en-US" dirty="0">
                <a:latin typeface="Times New Roman" panose="02020603050405020304" pitchFamily="18" charset="0"/>
                <a:cs typeface="Times New Roman" panose="02020603050405020304" pitchFamily="18" charset="0"/>
              </a:rPr>
              <a:t>What is Machine Learning? </a:t>
            </a:r>
          </a:p>
        </p:txBody>
      </p:sp>
      <p:sp>
        <p:nvSpPr>
          <p:cNvPr id="3" name="Content Placeholder 2">
            <a:extLst>
              <a:ext uri="{FF2B5EF4-FFF2-40B4-BE49-F238E27FC236}">
                <a16:creationId xmlns:a16="http://schemas.microsoft.com/office/drawing/2014/main" id="{A21108AD-B0CA-59E8-43D6-7A6B51A378F8}"/>
              </a:ext>
            </a:extLst>
          </p:cNvPr>
          <p:cNvSpPr>
            <a:spLocks noGrp="1"/>
          </p:cNvSpPr>
          <p:nvPr>
            <p:ph idx="1"/>
          </p:nvPr>
        </p:nvSpPr>
        <p:spPr>
          <a:xfrm>
            <a:off x="1097280" y="1779694"/>
            <a:ext cx="10058400" cy="4023360"/>
          </a:xfrm>
        </p:spPr>
        <p:txBody>
          <a:bodyPr/>
          <a:lstStyle/>
          <a:p>
            <a:endParaRPr lang="en-US"/>
          </a:p>
        </p:txBody>
      </p:sp>
      <p:pic>
        <p:nvPicPr>
          <p:cNvPr id="5" name="Picture 4">
            <a:extLst>
              <a:ext uri="{FF2B5EF4-FFF2-40B4-BE49-F238E27FC236}">
                <a16:creationId xmlns:a16="http://schemas.microsoft.com/office/drawing/2014/main" id="{568FCC2F-027F-63B4-C41E-080C2419DC64}"/>
              </a:ext>
            </a:extLst>
          </p:cNvPr>
          <p:cNvPicPr>
            <a:picLocks noChangeAspect="1"/>
          </p:cNvPicPr>
          <p:nvPr/>
        </p:nvPicPr>
        <p:blipFill>
          <a:blip r:embed="rId3"/>
          <a:stretch>
            <a:fillRect/>
          </a:stretch>
        </p:blipFill>
        <p:spPr>
          <a:xfrm>
            <a:off x="1036320" y="1420050"/>
            <a:ext cx="9950756" cy="4567368"/>
          </a:xfrm>
          <a:prstGeom prst="rect">
            <a:avLst/>
          </a:prstGeom>
          <a:ln>
            <a:noFill/>
          </a:ln>
          <a:effectLst>
            <a:outerShdw blurRad="292100" dist="139700" dir="2700000" algn="tl" rotWithShape="0">
              <a:srgbClr val="333333">
                <a:alpha val="65000"/>
              </a:srgbClr>
            </a:outerShdw>
          </a:effectLst>
        </p:spPr>
      </p:pic>
      <p:sp>
        <p:nvSpPr>
          <p:cNvPr id="6" name="Date Placeholder 5">
            <a:extLst>
              <a:ext uri="{FF2B5EF4-FFF2-40B4-BE49-F238E27FC236}">
                <a16:creationId xmlns:a16="http://schemas.microsoft.com/office/drawing/2014/main" id="{68E5CFB0-6652-4CEB-725E-6A0C05D62948}"/>
              </a:ext>
            </a:extLst>
          </p:cNvPr>
          <p:cNvSpPr>
            <a:spLocks noGrp="1"/>
          </p:cNvSpPr>
          <p:nvPr>
            <p:ph type="dt" sz="half" idx="10"/>
          </p:nvPr>
        </p:nvSpPr>
        <p:spPr/>
        <p:txBody>
          <a:bodyPr/>
          <a:lstStyle/>
          <a:p>
            <a:fld id="{CB900218-38DF-457B-99F6-1D21C60051B7}" type="datetime1">
              <a:rPr lang="en-US" smtClean="0"/>
              <a:t>2/28/2025</a:t>
            </a:fld>
            <a:endParaRPr lang="en-US"/>
          </a:p>
        </p:txBody>
      </p:sp>
      <p:sp>
        <p:nvSpPr>
          <p:cNvPr id="7" name="Slide Number Placeholder 6">
            <a:extLst>
              <a:ext uri="{FF2B5EF4-FFF2-40B4-BE49-F238E27FC236}">
                <a16:creationId xmlns:a16="http://schemas.microsoft.com/office/drawing/2014/main" id="{7BDB5A73-486A-7FE2-FA41-5627A4364F23}"/>
              </a:ext>
            </a:extLst>
          </p:cNvPr>
          <p:cNvSpPr>
            <a:spLocks noGrp="1"/>
          </p:cNvSpPr>
          <p:nvPr>
            <p:ph type="sldNum" sz="quarter" idx="12"/>
          </p:nvPr>
        </p:nvSpPr>
        <p:spPr/>
        <p:txBody>
          <a:bodyPr/>
          <a:lstStyle/>
          <a:p>
            <a:fld id="{6E739343-EDE5-4972-96CF-6EB2A8A7049F}" type="slidenum">
              <a:rPr lang="en-US" smtClean="0"/>
              <a:t>14</a:t>
            </a:fld>
            <a:endParaRPr lang="en-US"/>
          </a:p>
        </p:txBody>
      </p:sp>
      <p:pic>
        <p:nvPicPr>
          <p:cNvPr id="8" name="Picture 6">
            <a:extLst>
              <a:ext uri="{FF2B5EF4-FFF2-40B4-BE49-F238E27FC236}">
                <a16:creationId xmlns:a16="http://schemas.microsoft.com/office/drawing/2014/main" id="{9000057F-AAF5-1B01-CDD7-A63A730EEF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809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D6BD4-FB15-0526-888A-A2B2F54C04BA}"/>
              </a:ext>
            </a:extLst>
          </p:cNvPr>
          <p:cNvPicPr>
            <a:picLocks noChangeAspect="1"/>
          </p:cNvPicPr>
          <p:nvPr/>
        </p:nvPicPr>
        <p:blipFill>
          <a:blip r:embed="rId2"/>
          <a:stretch>
            <a:fillRect/>
          </a:stretch>
        </p:blipFill>
        <p:spPr>
          <a:xfrm>
            <a:off x="502406" y="1705935"/>
            <a:ext cx="11248148" cy="547396"/>
          </a:xfrm>
          <a:prstGeom prst="rect">
            <a:avLst/>
          </a:prstGeom>
        </p:spPr>
      </p:pic>
      <p:sp>
        <p:nvSpPr>
          <p:cNvPr id="2" name="Title 1">
            <a:extLst>
              <a:ext uri="{FF2B5EF4-FFF2-40B4-BE49-F238E27FC236}">
                <a16:creationId xmlns:a16="http://schemas.microsoft.com/office/drawing/2014/main" id="{EE9E69BD-6150-F5A4-8CDF-B1CE6B005CF9}"/>
              </a:ext>
            </a:extLst>
          </p:cNvPr>
          <p:cNvSpPr>
            <a:spLocks noGrp="1"/>
          </p:cNvSpPr>
          <p:nvPr>
            <p:ph type="title"/>
          </p:nvPr>
        </p:nvSpPr>
        <p:spPr>
          <a:xfrm>
            <a:off x="1097280" y="286603"/>
            <a:ext cx="10058400" cy="627797"/>
          </a:xfrm>
        </p:spPr>
        <p:txBody>
          <a:bodyPr>
            <a:normAutofit fontScale="90000"/>
          </a:bodyPr>
          <a:lstStyle/>
          <a:p>
            <a:r>
              <a:rPr lang="en-US" dirty="0">
                <a:latin typeface="Times New Roman" panose="02020603050405020304" pitchFamily="18" charset="0"/>
                <a:cs typeface="Times New Roman" panose="02020603050405020304" pitchFamily="18" charset="0"/>
              </a:rPr>
              <a:t>What is Machine Learning?</a:t>
            </a:r>
          </a:p>
        </p:txBody>
      </p:sp>
      <p:sp>
        <p:nvSpPr>
          <p:cNvPr id="3" name="Content Placeholder 2">
            <a:extLst>
              <a:ext uri="{FF2B5EF4-FFF2-40B4-BE49-F238E27FC236}">
                <a16:creationId xmlns:a16="http://schemas.microsoft.com/office/drawing/2014/main" id="{982C47E9-8E6B-4179-157D-3C60ECC5ED84}"/>
              </a:ext>
            </a:extLst>
          </p:cNvPr>
          <p:cNvSpPr>
            <a:spLocks noGrp="1"/>
          </p:cNvSpPr>
          <p:nvPr>
            <p:ph idx="1"/>
          </p:nvPr>
        </p:nvSpPr>
        <p:spPr>
          <a:xfrm>
            <a:off x="1097279" y="1705934"/>
            <a:ext cx="10494587" cy="4163159"/>
          </a:xfrm>
        </p:spPr>
        <p:txBody>
          <a:bodyPr/>
          <a:lstStyle/>
          <a:p>
            <a:r>
              <a:rPr lang="en-US" dirty="0"/>
              <a:t>[ We want a machine to act like a human]</a:t>
            </a:r>
          </a:p>
        </p:txBody>
      </p:sp>
      <p:pic>
        <p:nvPicPr>
          <p:cNvPr id="5" name="Picture 4">
            <a:extLst>
              <a:ext uri="{FF2B5EF4-FFF2-40B4-BE49-F238E27FC236}">
                <a16:creationId xmlns:a16="http://schemas.microsoft.com/office/drawing/2014/main" id="{7CE2E02F-317D-37D2-6B94-A17CAD95F362}"/>
              </a:ext>
            </a:extLst>
          </p:cNvPr>
          <p:cNvPicPr>
            <a:picLocks noChangeAspect="1"/>
          </p:cNvPicPr>
          <p:nvPr/>
        </p:nvPicPr>
        <p:blipFill>
          <a:blip r:embed="rId3"/>
          <a:stretch>
            <a:fillRect/>
          </a:stretch>
        </p:blipFill>
        <p:spPr>
          <a:xfrm>
            <a:off x="823712" y="2131192"/>
            <a:ext cx="4866458" cy="191504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38D574B-B664-3679-BF58-B98096D2D162}"/>
              </a:ext>
            </a:extLst>
          </p:cNvPr>
          <p:cNvSpPr txBox="1"/>
          <p:nvPr/>
        </p:nvSpPr>
        <p:spPr>
          <a:xfrm>
            <a:off x="6844256" y="3028434"/>
            <a:ext cx="6093912" cy="369332"/>
          </a:xfrm>
          <a:prstGeom prst="rect">
            <a:avLst/>
          </a:prstGeom>
          <a:noFill/>
        </p:spPr>
        <p:txBody>
          <a:bodyPr wrap="square">
            <a:spAutoFit/>
          </a:bodyPr>
          <a:lstStyle/>
          <a:p>
            <a:r>
              <a:rPr lang="en-US" dirty="0"/>
              <a:t>[ to identify this object.]</a:t>
            </a:r>
          </a:p>
        </p:txBody>
      </p:sp>
      <p:pic>
        <p:nvPicPr>
          <p:cNvPr id="9" name="Picture 8">
            <a:extLst>
              <a:ext uri="{FF2B5EF4-FFF2-40B4-BE49-F238E27FC236}">
                <a16:creationId xmlns:a16="http://schemas.microsoft.com/office/drawing/2014/main" id="{5851B37D-3224-F372-5C3B-54ED36C4DF04}"/>
              </a:ext>
            </a:extLst>
          </p:cNvPr>
          <p:cNvPicPr>
            <a:picLocks noChangeAspect="1"/>
          </p:cNvPicPr>
          <p:nvPr/>
        </p:nvPicPr>
        <p:blipFill>
          <a:blip r:embed="rId4"/>
          <a:stretch>
            <a:fillRect/>
          </a:stretch>
        </p:blipFill>
        <p:spPr>
          <a:xfrm>
            <a:off x="823712" y="4108890"/>
            <a:ext cx="4866458" cy="2013092"/>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9566FC47-DE91-7A52-BF22-2DA9667B396E}"/>
              </a:ext>
            </a:extLst>
          </p:cNvPr>
          <p:cNvSpPr txBox="1"/>
          <p:nvPr/>
        </p:nvSpPr>
        <p:spPr>
          <a:xfrm>
            <a:off x="6844256" y="5253736"/>
            <a:ext cx="6470650" cy="369332"/>
          </a:xfrm>
          <a:prstGeom prst="rect">
            <a:avLst/>
          </a:prstGeom>
          <a:noFill/>
        </p:spPr>
        <p:txBody>
          <a:bodyPr wrap="square">
            <a:spAutoFit/>
          </a:bodyPr>
          <a:lstStyle/>
          <a:p>
            <a:r>
              <a:rPr lang="en-US" dirty="0"/>
              <a:t>[ predict the price in future]</a:t>
            </a:r>
          </a:p>
        </p:txBody>
      </p:sp>
      <p:sp>
        <p:nvSpPr>
          <p:cNvPr id="6" name="Date Placeholder 5">
            <a:extLst>
              <a:ext uri="{FF2B5EF4-FFF2-40B4-BE49-F238E27FC236}">
                <a16:creationId xmlns:a16="http://schemas.microsoft.com/office/drawing/2014/main" id="{6646CABA-193F-E1A8-5130-2AFD733E045A}"/>
              </a:ext>
            </a:extLst>
          </p:cNvPr>
          <p:cNvSpPr>
            <a:spLocks noGrp="1"/>
          </p:cNvSpPr>
          <p:nvPr>
            <p:ph type="dt" sz="half" idx="10"/>
          </p:nvPr>
        </p:nvSpPr>
        <p:spPr/>
        <p:txBody>
          <a:bodyPr/>
          <a:lstStyle/>
          <a:p>
            <a:fld id="{E01775DB-699B-4723-95B2-5CCB4F3C231D}" type="datetime1">
              <a:rPr lang="en-US" smtClean="0"/>
              <a:t>2/28/2025</a:t>
            </a:fld>
            <a:endParaRPr lang="en-US"/>
          </a:p>
        </p:txBody>
      </p:sp>
      <p:sp>
        <p:nvSpPr>
          <p:cNvPr id="8" name="Slide Number Placeholder 7">
            <a:extLst>
              <a:ext uri="{FF2B5EF4-FFF2-40B4-BE49-F238E27FC236}">
                <a16:creationId xmlns:a16="http://schemas.microsoft.com/office/drawing/2014/main" id="{93DCBE05-C112-F4F7-CC52-7F17FC13F41C}"/>
              </a:ext>
            </a:extLst>
          </p:cNvPr>
          <p:cNvSpPr>
            <a:spLocks noGrp="1"/>
          </p:cNvSpPr>
          <p:nvPr>
            <p:ph type="sldNum" sz="quarter" idx="12"/>
          </p:nvPr>
        </p:nvSpPr>
        <p:spPr/>
        <p:txBody>
          <a:bodyPr/>
          <a:lstStyle/>
          <a:p>
            <a:fld id="{6E739343-EDE5-4972-96CF-6EB2A8A7049F}" type="slidenum">
              <a:rPr lang="en-US" smtClean="0"/>
              <a:t>15</a:t>
            </a:fld>
            <a:endParaRPr lang="en-US"/>
          </a:p>
        </p:txBody>
      </p:sp>
      <p:pic>
        <p:nvPicPr>
          <p:cNvPr id="10" name="Picture 6">
            <a:extLst>
              <a:ext uri="{FF2B5EF4-FFF2-40B4-BE49-F238E27FC236}">
                <a16:creationId xmlns:a16="http://schemas.microsoft.com/office/drawing/2014/main" id="{2207885F-0E88-0E5E-D4B1-46D8178E2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231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A589DD-A6A3-2DD3-55CB-505BC6D7F4F7}"/>
              </a:ext>
            </a:extLst>
          </p:cNvPr>
          <p:cNvPicPr>
            <a:picLocks noChangeAspect="1"/>
          </p:cNvPicPr>
          <p:nvPr/>
        </p:nvPicPr>
        <p:blipFill>
          <a:blip r:embed="rId2"/>
          <a:stretch>
            <a:fillRect/>
          </a:stretch>
        </p:blipFill>
        <p:spPr>
          <a:xfrm>
            <a:off x="742364" y="1591854"/>
            <a:ext cx="11248148" cy="547396"/>
          </a:xfrm>
          <a:prstGeom prst="rect">
            <a:avLst/>
          </a:prstGeom>
        </p:spPr>
      </p:pic>
      <p:sp>
        <p:nvSpPr>
          <p:cNvPr id="2" name="Title 1">
            <a:extLst>
              <a:ext uri="{FF2B5EF4-FFF2-40B4-BE49-F238E27FC236}">
                <a16:creationId xmlns:a16="http://schemas.microsoft.com/office/drawing/2014/main" id="{033B7F34-791D-DDB3-4791-98D6A5AEB09E}"/>
              </a:ext>
            </a:extLst>
          </p:cNvPr>
          <p:cNvSpPr>
            <a:spLocks noGrp="1"/>
          </p:cNvSpPr>
          <p:nvPr>
            <p:ph type="title"/>
          </p:nvPr>
        </p:nvSpPr>
        <p:spPr>
          <a:xfrm>
            <a:off x="1097280" y="286603"/>
            <a:ext cx="10058400" cy="702303"/>
          </a:xfrm>
        </p:spPr>
        <p:txBody>
          <a:bodyPr>
            <a:normAutofit fontScale="90000"/>
          </a:bodyPr>
          <a:lstStyle/>
          <a:p>
            <a:r>
              <a:rPr lang="en-US" dirty="0">
                <a:latin typeface="Times New Roman" panose="02020603050405020304" pitchFamily="18" charset="0"/>
                <a:cs typeface="Times New Roman" panose="02020603050405020304" pitchFamily="18" charset="0"/>
              </a:rPr>
              <a:t>What is Machine Learning?</a:t>
            </a:r>
          </a:p>
        </p:txBody>
      </p:sp>
      <p:sp>
        <p:nvSpPr>
          <p:cNvPr id="3" name="Content Placeholder 2">
            <a:extLst>
              <a:ext uri="{FF2B5EF4-FFF2-40B4-BE49-F238E27FC236}">
                <a16:creationId xmlns:a16="http://schemas.microsoft.com/office/drawing/2014/main" id="{80460FF4-988C-736A-43D1-D2ED8D154C36}"/>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1564B227-E127-4F10-A84E-21322763E281}"/>
              </a:ext>
            </a:extLst>
          </p:cNvPr>
          <p:cNvPicPr>
            <a:picLocks noChangeAspect="1"/>
          </p:cNvPicPr>
          <p:nvPr/>
        </p:nvPicPr>
        <p:blipFill>
          <a:blip r:embed="rId3"/>
          <a:stretch>
            <a:fillRect/>
          </a:stretch>
        </p:blipFill>
        <p:spPr>
          <a:xfrm>
            <a:off x="557653" y="1368028"/>
            <a:ext cx="5724694" cy="212947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C3B20C7-2973-0BE9-D17A-CEF9396F5435}"/>
              </a:ext>
            </a:extLst>
          </p:cNvPr>
          <p:cNvSpPr txBox="1"/>
          <p:nvPr/>
        </p:nvSpPr>
        <p:spPr>
          <a:xfrm>
            <a:off x="6692900" y="2432766"/>
            <a:ext cx="6096000" cy="369332"/>
          </a:xfrm>
          <a:prstGeom prst="rect">
            <a:avLst/>
          </a:prstGeom>
          <a:noFill/>
        </p:spPr>
        <p:txBody>
          <a:bodyPr wrap="square">
            <a:spAutoFit/>
          </a:bodyPr>
          <a:lstStyle/>
          <a:p>
            <a:r>
              <a:rPr lang="en-US" dirty="0"/>
              <a:t>Natural Language understand, and correct grammar </a:t>
            </a:r>
          </a:p>
        </p:txBody>
      </p:sp>
      <p:pic>
        <p:nvPicPr>
          <p:cNvPr id="9" name="Picture 8">
            <a:extLst>
              <a:ext uri="{FF2B5EF4-FFF2-40B4-BE49-F238E27FC236}">
                <a16:creationId xmlns:a16="http://schemas.microsoft.com/office/drawing/2014/main" id="{BD8DE51B-74B6-348E-B1BB-46432B2B7E93}"/>
              </a:ext>
            </a:extLst>
          </p:cNvPr>
          <p:cNvPicPr>
            <a:picLocks noChangeAspect="1"/>
          </p:cNvPicPr>
          <p:nvPr/>
        </p:nvPicPr>
        <p:blipFill>
          <a:blip r:embed="rId4"/>
          <a:stretch>
            <a:fillRect/>
          </a:stretch>
        </p:blipFill>
        <p:spPr>
          <a:xfrm>
            <a:off x="557653" y="3670450"/>
            <a:ext cx="5724694" cy="2440805"/>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2AF0E92-F55E-FE81-C71B-F2BB362DD9C2}"/>
              </a:ext>
            </a:extLst>
          </p:cNvPr>
          <p:cNvSpPr txBox="1"/>
          <p:nvPr/>
        </p:nvSpPr>
        <p:spPr>
          <a:xfrm>
            <a:off x="6692900" y="4925947"/>
            <a:ext cx="6394450" cy="369332"/>
          </a:xfrm>
          <a:prstGeom prst="rect">
            <a:avLst/>
          </a:prstGeom>
          <a:noFill/>
        </p:spPr>
        <p:txBody>
          <a:bodyPr wrap="square">
            <a:spAutoFit/>
          </a:bodyPr>
          <a:lstStyle/>
          <a:p>
            <a:r>
              <a:rPr lang="en-US" dirty="0"/>
              <a:t>[ Recognize Faces ]</a:t>
            </a:r>
          </a:p>
        </p:txBody>
      </p:sp>
      <p:sp>
        <p:nvSpPr>
          <p:cNvPr id="6" name="Date Placeholder 5">
            <a:extLst>
              <a:ext uri="{FF2B5EF4-FFF2-40B4-BE49-F238E27FC236}">
                <a16:creationId xmlns:a16="http://schemas.microsoft.com/office/drawing/2014/main" id="{1426A055-8FE7-5E9A-DA69-1FAB7AD301D3}"/>
              </a:ext>
            </a:extLst>
          </p:cNvPr>
          <p:cNvSpPr>
            <a:spLocks noGrp="1"/>
          </p:cNvSpPr>
          <p:nvPr>
            <p:ph type="dt" sz="half" idx="10"/>
          </p:nvPr>
        </p:nvSpPr>
        <p:spPr/>
        <p:txBody>
          <a:bodyPr/>
          <a:lstStyle/>
          <a:p>
            <a:fld id="{FCEB5818-529E-47FA-A97E-783C3F223D96}" type="datetime1">
              <a:rPr lang="en-US" smtClean="0"/>
              <a:t>2/28/2025</a:t>
            </a:fld>
            <a:endParaRPr lang="en-US"/>
          </a:p>
        </p:txBody>
      </p:sp>
      <p:sp>
        <p:nvSpPr>
          <p:cNvPr id="8" name="Slide Number Placeholder 7">
            <a:extLst>
              <a:ext uri="{FF2B5EF4-FFF2-40B4-BE49-F238E27FC236}">
                <a16:creationId xmlns:a16="http://schemas.microsoft.com/office/drawing/2014/main" id="{49F92C74-9931-1E50-FD64-C836C2B9DA28}"/>
              </a:ext>
            </a:extLst>
          </p:cNvPr>
          <p:cNvSpPr>
            <a:spLocks noGrp="1"/>
          </p:cNvSpPr>
          <p:nvPr>
            <p:ph type="sldNum" sz="quarter" idx="12"/>
          </p:nvPr>
        </p:nvSpPr>
        <p:spPr/>
        <p:txBody>
          <a:bodyPr/>
          <a:lstStyle/>
          <a:p>
            <a:fld id="{6E739343-EDE5-4972-96CF-6EB2A8A7049F}" type="slidenum">
              <a:rPr lang="en-US" smtClean="0"/>
              <a:t>16</a:t>
            </a:fld>
            <a:endParaRPr lang="en-US"/>
          </a:p>
        </p:txBody>
      </p:sp>
      <p:pic>
        <p:nvPicPr>
          <p:cNvPr id="10" name="Picture 6">
            <a:extLst>
              <a:ext uri="{FF2B5EF4-FFF2-40B4-BE49-F238E27FC236}">
                <a16:creationId xmlns:a16="http://schemas.microsoft.com/office/drawing/2014/main" id="{F227122C-DFB9-C183-77FA-7A44521EE8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41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93A2-FFFB-C447-9FE1-D8C6386DC5DD}"/>
              </a:ext>
            </a:extLst>
          </p:cNvPr>
          <p:cNvSpPr>
            <a:spLocks noGrp="1"/>
          </p:cNvSpPr>
          <p:nvPr>
            <p:ph type="title"/>
          </p:nvPr>
        </p:nvSpPr>
        <p:spPr>
          <a:xfrm>
            <a:off x="1097280" y="286603"/>
            <a:ext cx="10058400" cy="547397"/>
          </a:xfrm>
        </p:spPr>
        <p:txBody>
          <a:bodyPr>
            <a:normAutofit fontScale="90000"/>
          </a:bodyPr>
          <a:lstStyle/>
          <a:p>
            <a:r>
              <a:rPr lang="en-US" dirty="0">
                <a:latin typeface="Times New Roman" panose="02020603050405020304" pitchFamily="18" charset="0"/>
                <a:cs typeface="Times New Roman" panose="02020603050405020304" pitchFamily="18" charset="0"/>
              </a:rPr>
              <a:t>What is Machine Learning?</a:t>
            </a:r>
          </a:p>
        </p:txBody>
      </p:sp>
      <p:pic>
        <p:nvPicPr>
          <p:cNvPr id="3" name="Picture 2">
            <a:extLst>
              <a:ext uri="{FF2B5EF4-FFF2-40B4-BE49-F238E27FC236}">
                <a16:creationId xmlns:a16="http://schemas.microsoft.com/office/drawing/2014/main" id="{AC95E664-9AF5-1ADE-AE3F-F94CFB9B16BC}"/>
              </a:ext>
            </a:extLst>
          </p:cNvPr>
          <p:cNvPicPr>
            <a:picLocks noChangeAspect="1"/>
          </p:cNvPicPr>
          <p:nvPr/>
        </p:nvPicPr>
        <p:blipFill>
          <a:blip r:embed="rId3"/>
          <a:stretch>
            <a:fillRect/>
          </a:stretch>
        </p:blipFill>
        <p:spPr>
          <a:xfrm>
            <a:off x="743972" y="1691806"/>
            <a:ext cx="11248148" cy="547396"/>
          </a:xfrm>
          <a:prstGeom prst="rect">
            <a:avLst/>
          </a:prstGeom>
        </p:spPr>
      </p:pic>
      <p:pic>
        <p:nvPicPr>
          <p:cNvPr id="5" name="Picture 4">
            <a:extLst>
              <a:ext uri="{FF2B5EF4-FFF2-40B4-BE49-F238E27FC236}">
                <a16:creationId xmlns:a16="http://schemas.microsoft.com/office/drawing/2014/main" id="{D7CE3B41-15B9-8257-2D28-5CE61ED8D664}"/>
              </a:ext>
            </a:extLst>
          </p:cNvPr>
          <p:cNvPicPr>
            <a:picLocks noChangeAspect="1"/>
          </p:cNvPicPr>
          <p:nvPr/>
        </p:nvPicPr>
        <p:blipFill>
          <a:blip r:embed="rId4"/>
          <a:stretch>
            <a:fillRect/>
          </a:stretch>
        </p:blipFill>
        <p:spPr>
          <a:xfrm>
            <a:off x="1180273" y="1562100"/>
            <a:ext cx="9892414" cy="4275073"/>
          </a:xfrm>
          <a:prstGeom prst="rect">
            <a:avLst/>
          </a:prstGeom>
          <a:ln>
            <a:noFill/>
          </a:ln>
          <a:effectLst>
            <a:outerShdw blurRad="292100" dist="139700" dir="2700000" algn="tl" rotWithShape="0">
              <a:srgbClr val="333333">
                <a:alpha val="65000"/>
              </a:srgbClr>
            </a:outerShdw>
          </a:effectLst>
        </p:spPr>
      </p:pic>
      <p:sp>
        <p:nvSpPr>
          <p:cNvPr id="4" name="Date Placeholder 3">
            <a:extLst>
              <a:ext uri="{FF2B5EF4-FFF2-40B4-BE49-F238E27FC236}">
                <a16:creationId xmlns:a16="http://schemas.microsoft.com/office/drawing/2014/main" id="{3A0F140B-8BB3-0E9E-0010-6A6640285AC0}"/>
              </a:ext>
            </a:extLst>
          </p:cNvPr>
          <p:cNvSpPr>
            <a:spLocks noGrp="1"/>
          </p:cNvSpPr>
          <p:nvPr>
            <p:ph type="dt" sz="half" idx="10"/>
          </p:nvPr>
        </p:nvSpPr>
        <p:spPr/>
        <p:txBody>
          <a:bodyPr/>
          <a:lstStyle/>
          <a:p>
            <a:fld id="{86A47381-57C1-46EA-B700-FE5AF310E1A5}" type="datetime1">
              <a:rPr lang="en-US" smtClean="0"/>
              <a:t>2/28/2025</a:t>
            </a:fld>
            <a:endParaRPr lang="en-US"/>
          </a:p>
        </p:txBody>
      </p:sp>
      <p:sp>
        <p:nvSpPr>
          <p:cNvPr id="6" name="Slide Number Placeholder 5">
            <a:extLst>
              <a:ext uri="{FF2B5EF4-FFF2-40B4-BE49-F238E27FC236}">
                <a16:creationId xmlns:a16="http://schemas.microsoft.com/office/drawing/2014/main" id="{1738866C-C524-092F-2BC4-4A777C022998}"/>
              </a:ext>
            </a:extLst>
          </p:cNvPr>
          <p:cNvSpPr>
            <a:spLocks noGrp="1"/>
          </p:cNvSpPr>
          <p:nvPr>
            <p:ph type="sldNum" sz="quarter" idx="12"/>
          </p:nvPr>
        </p:nvSpPr>
        <p:spPr/>
        <p:txBody>
          <a:bodyPr/>
          <a:lstStyle/>
          <a:p>
            <a:fld id="{6E739343-EDE5-4972-96CF-6EB2A8A7049F}" type="slidenum">
              <a:rPr lang="en-US" smtClean="0"/>
              <a:t>17</a:t>
            </a:fld>
            <a:endParaRPr lang="en-US"/>
          </a:p>
        </p:txBody>
      </p:sp>
      <p:pic>
        <p:nvPicPr>
          <p:cNvPr id="7" name="Picture 6">
            <a:extLst>
              <a:ext uri="{FF2B5EF4-FFF2-40B4-BE49-F238E27FC236}">
                <a16:creationId xmlns:a16="http://schemas.microsoft.com/office/drawing/2014/main" id="{B0B93F61-4417-7FE1-2B8C-A87B5FE198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42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014D-CB63-349B-5C07-DFE1F5725B51}"/>
              </a:ext>
            </a:extLst>
          </p:cNvPr>
          <p:cNvSpPr>
            <a:spLocks noGrp="1"/>
          </p:cNvSpPr>
          <p:nvPr>
            <p:ph type="title"/>
          </p:nvPr>
        </p:nvSpPr>
        <p:spPr>
          <a:xfrm>
            <a:off x="699347" y="-384588"/>
            <a:ext cx="10058400" cy="1450757"/>
          </a:xfrm>
        </p:spPr>
        <p:txBody>
          <a:bodyPr/>
          <a:lstStyle/>
          <a:p>
            <a:r>
              <a:rPr lang="en-US" dirty="0">
                <a:latin typeface="Times New Roman" panose="02020603050405020304" pitchFamily="18" charset="0"/>
                <a:cs typeface="Times New Roman" panose="02020603050405020304" pitchFamily="18" charset="0"/>
              </a:rPr>
              <a:t>How does Machine Learning Work?</a:t>
            </a:r>
          </a:p>
        </p:txBody>
      </p:sp>
      <p:sp>
        <p:nvSpPr>
          <p:cNvPr id="3" name="Content Placeholder 2">
            <a:extLst>
              <a:ext uri="{FF2B5EF4-FFF2-40B4-BE49-F238E27FC236}">
                <a16:creationId xmlns:a16="http://schemas.microsoft.com/office/drawing/2014/main" id="{88842673-C4CD-7D20-BBEC-9984692A47A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12B94DB-ADA7-77EB-D2BA-25D955D66692}"/>
              </a:ext>
            </a:extLst>
          </p:cNvPr>
          <p:cNvPicPr>
            <a:picLocks noChangeAspect="1"/>
          </p:cNvPicPr>
          <p:nvPr/>
        </p:nvPicPr>
        <p:blipFill>
          <a:blip r:embed="rId2"/>
          <a:stretch>
            <a:fillRect/>
          </a:stretch>
        </p:blipFill>
        <p:spPr>
          <a:xfrm>
            <a:off x="699347" y="1555899"/>
            <a:ext cx="11248148" cy="547396"/>
          </a:xfrm>
          <a:prstGeom prst="rect">
            <a:avLst/>
          </a:prstGeom>
        </p:spPr>
      </p:pic>
      <p:pic>
        <p:nvPicPr>
          <p:cNvPr id="7" name="Picture 6">
            <a:extLst>
              <a:ext uri="{FF2B5EF4-FFF2-40B4-BE49-F238E27FC236}">
                <a16:creationId xmlns:a16="http://schemas.microsoft.com/office/drawing/2014/main" id="{A92A8C4D-127C-4097-E1D0-6B98AAFFC4C9}"/>
              </a:ext>
            </a:extLst>
          </p:cNvPr>
          <p:cNvPicPr>
            <a:picLocks noChangeAspect="1"/>
          </p:cNvPicPr>
          <p:nvPr/>
        </p:nvPicPr>
        <p:blipFill>
          <a:blip r:embed="rId3"/>
          <a:stretch>
            <a:fillRect/>
          </a:stretch>
        </p:blipFill>
        <p:spPr>
          <a:xfrm>
            <a:off x="1036320" y="1397195"/>
            <a:ext cx="10119360" cy="4471899"/>
          </a:xfrm>
          <a:prstGeom prst="rect">
            <a:avLst/>
          </a:prstGeom>
          <a:ln>
            <a:noFill/>
          </a:ln>
          <a:effectLst>
            <a:outerShdw blurRad="292100" dist="139700" dir="2700000" algn="tl" rotWithShape="0">
              <a:srgbClr val="333333">
                <a:alpha val="65000"/>
              </a:srgbClr>
            </a:outerShdw>
          </a:effectLst>
        </p:spPr>
      </p:pic>
      <p:sp>
        <p:nvSpPr>
          <p:cNvPr id="5" name="Date Placeholder 4">
            <a:extLst>
              <a:ext uri="{FF2B5EF4-FFF2-40B4-BE49-F238E27FC236}">
                <a16:creationId xmlns:a16="http://schemas.microsoft.com/office/drawing/2014/main" id="{62FD53CD-E854-A134-6307-37EDEC1C6F03}"/>
              </a:ext>
            </a:extLst>
          </p:cNvPr>
          <p:cNvSpPr>
            <a:spLocks noGrp="1"/>
          </p:cNvSpPr>
          <p:nvPr>
            <p:ph type="dt" sz="half" idx="10"/>
          </p:nvPr>
        </p:nvSpPr>
        <p:spPr/>
        <p:txBody>
          <a:bodyPr/>
          <a:lstStyle/>
          <a:p>
            <a:fld id="{80B072D8-2128-48CA-BB7B-F624861BF541}" type="datetime1">
              <a:rPr lang="en-US" smtClean="0"/>
              <a:t>2/28/2025</a:t>
            </a:fld>
            <a:endParaRPr lang="en-US"/>
          </a:p>
        </p:txBody>
      </p:sp>
      <p:sp>
        <p:nvSpPr>
          <p:cNvPr id="6" name="Slide Number Placeholder 5">
            <a:extLst>
              <a:ext uri="{FF2B5EF4-FFF2-40B4-BE49-F238E27FC236}">
                <a16:creationId xmlns:a16="http://schemas.microsoft.com/office/drawing/2014/main" id="{EFAC0FED-DE88-83FF-4F70-96CC3C235B6C}"/>
              </a:ext>
            </a:extLst>
          </p:cNvPr>
          <p:cNvSpPr>
            <a:spLocks noGrp="1"/>
          </p:cNvSpPr>
          <p:nvPr>
            <p:ph type="sldNum" sz="quarter" idx="12"/>
          </p:nvPr>
        </p:nvSpPr>
        <p:spPr/>
        <p:txBody>
          <a:bodyPr/>
          <a:lstStyle/>
          <a:p>
            <a:fld id="{6E739343-EDE5-4972-96CF-6EB2A8A7049F}" type="slidenum">
              <a:rPr lang="en-US" smtClean="0"/>
              <a:t>18</a:t>
            </a:fld>
            <a:endParaRPr lang="en-US"/>
          </a:p>
        </p:txBody>
      </p:sp>
      <p:pic>
        <p:nvPicPr>
          <p:cNvPr id="8" name="Picture 6">
            <a:extLst>
              <a:ext uri="{FF2B5EF4-FFF2-40B4-BE49-F238E27FC236}">
                <a16:creationId xmlns:a16="http://schemas.microsoft.com/office/drawing/2014/main" id="{5D1B4E2C-55B2-DEA5-FC47-056AED7DF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77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67F65-21F8-D009-8E8F-A9940948D6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357CF1-9E11-D7D2-3153-EBAF3F82139B}"/>
              </a:ext>
            </a:extLst>
          </p:cNvPr>
          <p:cNvSpPr>
            <a:spLocks noGrp="1"/>
          </p:cNvSpPr>
          <p:nvPr>
            <p:ph idx="1"/>
          </p:nvPr>
        </p:nvSpPr>
        <p:spPr>
          <a:xfrm>
            <a:off x="1097279" y="1443105"/>
            <a:ext cx="10360889" cy="4425989"/>
          </a:xfrm>
        </p:spPr>
        <p:txBody>
          <a:bodyPr/>
          <a:lstStyle/>
          <a:p>
            <a:endParaRPr lang="en-US" dirty="0"/>
          </a:p>
        </p:txBody>
      </p:sp>
      <p:pic>
        <p:nvPicPr>
          <p:cNvPr id="4" name="Picture 3">
            <a:extLst>
              <a:ext uri="{FF2B5EF4-FFF2-40B4-BE49-F238E27FC236}">
                <a16:creationId xmlns:a16="http://schemas.microsoft.com/office/drawing/2014/main" id="{9E7F5D67-6755-A7D7-B5C0-FABFFF3ADB7F}"/>
              </a:ext>
            </a:extLst>
          </p:cNvPr>
          <p:cNvPicPr>
            <a:picLocks noChangeAspect="1"/>
          </p:cNvPicPr>
          <p:nvPr/>
        </p:nvPicPr>
        <p:blipFill>
          <a:blip r:embed="rId2"/>
          <a:stretch>
            <a:fillRect/>
          </a:stretch>
        </p:blipFill>
        <p:spPr>
          <a:xfrm>
            <a:off x="615544" y="1558883"/>
            <a:ext cx="11248148" cy="547396"/>
          </a:xfrm>
          <a:prstGeom prst="rect">
            <a:avLst/>
          </a:prstGeom>
        </p:spPr>
      </p:pic>
      <p:pic>
        <p:nvPicPr>
          <p:cNvPr id="5" name="Picture 4">
            <a:extLst>
              <a:ext uri="{FF2B5EF4-FFF2-40B4-BE49-F238E27FC236}">
                <a16:creationId xmlns:a16="http://schemas.microsoft.com/office/drawing/2014/main" id="{5EF7588D-A6F5-DF94-1B8A-FBEBF658BCF9}"/>
              </a:ext>
            </a:extLst>
          </p:cNvPr>
          <p:cNvPicPr>
            <a:picLocks noChangeAspect="1"/>
          </p:cNvPicPr>
          <p:nvPr/>
        </p:nvPicPr>
        <p:blipFill>
          <a:blip r:embed="rId3"/>
          <a:stretch>
            <a:fillRect/>
          </a:stretch>
        </p:blipFill>
        <p:spPr>
          <a:xfrm>
            <a:off x="946034" y="1026459"/>
            <a:ext cx="10360889" cy="4842635"/>
          </a:xfrm>
          <a:prstGeom prst="rect">
            <a:avLst/>
          </a:prstGeom>
          <a:ln>
            <a:noFill/>
          </a:ln>
          <a:effectLst>
            <a:outerShdw blurRad="292100" dist="139700" dir="2700000" algn="tl" rotWithShape="0">
              <a:srgbClr val="333333">
                <a:alpha val="65000"/>
              </a:srgbClr>
            </a:outerShdw>
          </a:effectLst>
        </p:spPr>
      </p:pic>
      <p:sp>
        <p:nvSpPr>
          <p:cNvPr id="6" name="Date Placeholder 5">
            <a:extLst>
              <a:ext uri="{FF2B5EF4-FFF2-40B4-BE49-F238E27FC236}">
                <a16:creationId xmlns:a16="http://schemas.microsoft.com/office/drawing/2014/main" id="{EFC8057C-6467-491C-C1A8-196FA66DE463}"/>
              </a:ext>
            </a:extLst>
          </p:cNvPr>
          <p:cNvSpPr>
            <a:spLocks noGrp="1"/>
          </p:cNvSpPr>
          <p:nvPr>
            <p:ph type="dt" sz="half" idx="10"/>
          </p:nvPr>
        </p:nvSpPr>
        <p:spPr/>
        <p:txBody>
          <a:bodyPr/>
          <a:lstStyle/>
          <a:p>
            <a:fld id="{8EE6A516-BD2E-4C3E-A568-CE7ED27C9261}" type="datetime1">
              <a:rPr lang="en-US" smtClean="0"/>
              <a:t>2/28/2025</a:t>
            </a:fld>
            <a:endParaRPr lang="en-US"/>
          </a:p>
        </p:txBody>
      </p:sp>
      <p:sp>
        <p:nvSpPr>
          <p:cNvPr id="7" name="Slide Number Placeholder 6">
            <a:extLst>
              <a:ext uri="{FF2B5EF4-FFF2-40B4-BE49-F238E27FC236}">
                <a16:creationId xmlns:a16="http://schemas.microsoft.com/office/drawing/2014/main" id="{3D02AE81-01A5-428F-FB2F-DEABD8743510}"/>
              </a:ext>
            </a:extLst>
          </p:cNvPr>
          <p:cNvSpPr>
            <a:spLocks noGrp="1"/>
          </p:cNvSpPr>
          <p:nvPr>
            <p:ph type="sldNum" sz="quarter" idx="12"/>
          </p:nvPr>
        </p:nvSpPr>
        <p:spPr/>
        <p:txBody>
          <a:bodyPr/>
          <a:lstStyle/>
          <a:p>
            <a:fld id="{6E739343-EDE5-4972-96CF-6EB2A8A7049F}" type="slidenum">
              <a:rPr lang="en-US" smtClean="0"/>
              <a:t>19</a:t>
            </a:fld>
            <a:endParaRPr lang="en-US"/>
          </a:p>
        </p:txBody>
      </p:sp>
      <p:pic>
        <p:nvPicPr>
          <p:cNvPr id="8" name="Picture 6">
            <a:extLst>
              <a:ext uri="{FF2B5EF4-FFF2-40B4-BE49-F238E27FC236}">
                <a16:creationId xmlns:a16="http://schemas.microsoft.com/office/drawing/2014/main" id="{72420ECA-7841-FC3B-B411-E395DF705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335E33B-4E64-23CA-F2CD-6FECFB3AC1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9622" y="957607"/>
            <a:ext cx="1732687" cy="1086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589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07CD0-C9E1-55D2-6674-00F8EC7BEA77}"/>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E09BE9CA-7E21-679A-888D-FCDB8A66530B}"/>
              </a:ext>
            </a:extLst>
          </p:cNvPr>
          <p:cNvPicPr>
            <a:picLocks noChangeAspect="1"/>
          </p:cNvPicPr>
          <p:nvPr/>
        </p:nvPicPr>
        <p:blipFill>
          <a:blip r:embed="rId3"/>
          <a:stretch>
            <a:fillRect/>
          </a:stretch>
        </p:blipFill>
        <p:spPr>
          <a:xfrm>
            <a:off x="759383" y="1568331"/>
            <a:ext cx="11248148" cy="547396"/>
          </a:xfrm>
          <a:prstGeom prst="rect">
            <a:avLst/>
          </a:prstGeom>
        </p:spPr>
      </p:pic>
      <p:sp>
        <p:nvSpPr>
          <p:cNvPr id="2" name="Title 1">
            <a:extLst>
              <a:ext uri="{FF2B5EF4-FFF2-40B4-BE49-F238E27FC236}">
                <a16:creationId xmlns:a16="http://schemas.microsoft.com/office/drawing/2014/main" id="{FF29D76B-8114-B6A2-B013-15C5ECFB22C7}"/>
              </a:ext>
            </a:extLst>
          </p:cNvPr>
          <p:cNvSpPr>
            <a:spLocks noGrp="1"/>
          </p:cNvSpPr>
          <p:nvPr>
            <p:ph type="title"/>
          </p:nvPr>
        </p:nvSpPr>
        <p:spPr>
          <a:xfrm>
            <a:off x="0" y="-35778"/>
            <a:ext cx="10058400" cy="781863"/>
          </a:xfrm>
        </p:spPr>
        <p:txBody>
          <a:bodyPr/>
          <a:lstStyle/>
          <a:p>
            <a:r>
              <a:rPr lang="en-US" dirty="0">
                <a:latin typeface="Times New Roman" panose="02020603050405020304" pitchFamily="18" charset="0"/>
                <a:cs typeface="Times New Roman" panose="02020603050405020304" pitchFamily="18" charset="0"/>
              </a:rPr>
              <a:t>Where is AI used?</a:t>
            </a:r>
          </a:p>
        </p:txBody>
      </p:sp>
      <p:pic>
        <p:nvPicPr>
          <p:cNvPr id="7" name="Picture 6" descr="AI in Retail">
            <a:extLst>
              <a:ext uri="{FF2B5EF4-FFF2-40B4-BE49-F238E27FC236}">
                <a16:creationId xmlns:a16="http://schemas.microsoft.com/office/drawing/2014/main" id="{2D1D7271-B4B0-2C58-B167-BBBAB8E0DB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5814" y="3535641"/>
            <a:ext cx="3880371" cy="2626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12" descr="AI in Education">
            <a:extLst>
              <a:ext uri="{FF2B5EF4-FFF2-40B4-BE49-F238E27FC236}">
                <a16:creationId xmlns:a16="http://schemas.microsoft.com/office/drawing/2014/main" id="{AE75DA29-D0AB-A83F-106F-86991F15D2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469" y="2115727"/>
            <a:ext cx="3490067" cy="24726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10" descr="AI in Transportation">
            <a:extLst>
              <a:ext uri="{FF2B5EF4-FFF2-40B4-BE49-F238E27FC236}">
                <a16:creationId xmlns:a16="http://schemas.microsoft.com/office/drawing/2014/main" id="{9D07E1F7-FD1E-E719-1AE4-4303F7054F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3883" y="3535641"/>
            <a:ext cx="3849385" cy="2626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4" descr="AI in Finance">
            <a:extLst>
              <a:ext uri="{FF2B5EF4-FFF2-40B4-BE49-F238E27FC236}">
                <a16:creationId xmlns:a16="http://schemas.microsoft.com/office/drawing/2014/main" id="{3DF50720-42B7-933B-29EB-89FDF8382F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2898" y="639225"/>
            <a:ext cx="3880370" cy="2405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8" descr="AI in Manufacturing">
            <a:extLst>
              <a:ext uri="{FF2B5EF4-FFF2-40B4-BE49-F238E27FC236}">
                <a16:creationId xmlns:a16="http://schemas.microsoft.com/office/drawing/2014/main" id="{86D29FAF-D422-E0C9-74A2-5EF906DA67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5814" y="639225"/>
            <a:ext cx="3880370" cy="2405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Date Placeholder 2">
            <a:extLst>
              <a:ext uri="{FF2B5EF4-FFF2-40B4-BE49-F238E27FC236}">
                <a16:creationId xmlns:a16="http://schemas.microsoft.com/office/drawing/2014/main" id="{44C04807-564A-4B9A-745F-74621A0582FB}"/>
              </a:ext>
            </a:extLst>
          </p:cNvPr>
          <p:cNvSpPr>
            <a:spLocks noGrp="1"/>
          </p:cNvSpPr>
          <p:nvPr>
            <p:ph type="dt" sz="half" idx="10"/>
          </p:nvPr>
        </p:nvSpPr>
        <p:spPr/>
        <p:txBody>
          <a:bodyPr/>
          <a:lstStyle/>
          <a:p>
            <a:fld id="{03889BCE-E8AD-48D3-8924-7927A14AD322}" type="datetime1">
              <a:rPr lang="en-US" smtClean="0"/>
              <a:t>2/28/2025</a:t>
            </a:fld>
            <a:endParaRPr lang="en-US"/>
          </a:p>
        </p:txBody>
      </p:sp>
      <p:sp>
        <p:nvSpPr>
          <p:cNvPr id="4" name="Slide Number Placeholder 3">
            <a:extLst>
              <a:ext uri="{FF2B5EF4-FFF2-40B4-BE49-F238E27FC236}">
                <a16:creationId xmlns:a16="http://schemas.microsoft.com/office/drawing/2014/main" id="{06E563D6-D5C5-E363-56D6-819EC36AC9B7}"/>
              </a:ext>
            </a:extLst>
          </p:cNvPr>
          <p:cNvSpPr>
            <a:spLocks noGrp="1"/>
          </p:cNvSpPr>
          <p:nvPr>
            <p:ph type="sldNum" sz="quarter" idx="12"/>
          </p:nvPr>
        </p:nvSpPr>
        <p:spPr/>
        <p:txBody>
          <a:bodyPr/>
          <a:lstStyle/>
          <a:p>
            <a:fld id="{6E739343-EDE5-4972-96CF-6EB2A8A7049F}" type="slidenum">
              <a:rPr lang="en-US" smtClean="0"/>
              <a:t>2</a:t>
            </a:fld>
            <a:endParaRPr lang="en-US"/>
          </a:p>
        </p:txBody>
      </p:sp>
      <p:pic>
        <p:nvPicPr>
          <p:cNvPr id="6" name="Picture 6">
            <a:extLst>
              <a:ext uri="{FF2B5EF4-FFF2-40B4-BE49-F238E27FC236}">
                <a16:creationId xmlns:a16="http://schemas.microsoft.com/office/drawing/2014/main" id="{97199897-727B-0D3E-EFE6-9A8D51C77E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380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BEB9CB-F697-5752-B600-D1E7FC54F599}"/>
              </a:ext>
            </a:extLst>
          </p:cNvPr>
          <p:cNvPicPr>
            <a:picLocks noChangeAspect="1"/>
          </p:cNvPicPr>
          <p:nvPr/>
        </p:nvPicPr>
        <p:blipFill>
          <a:blip r:embed="rId2"/>
          <a:stretch>
            <a:fillRect/>
          </a:stretch>
        </p:blipFill>
        <p:spPr>
          <a:xfrm>
            <a:off x="697737" y="1499261"/>
            <a:ext cx="11248148" cy="306323"/>
          </a:xfrm>
          <a:prstGeom prst="rect">
            <a:avLst/>
          </a:prstGeom>
        </p:spPr>
      </p:pic>
      <p:pic>
        <p:nvPicPr>
          <p:cNvPr id="4" name="Picture 3">
            <a:extLst>
              <a:ext uri="{FF2B5EF4-FFF2-40B4-BE49-F238E27FC236}">
                <a16:creationId xmlns:a16="http://schemas.microsoft.com/office/drawing/2014/main" id="{6EFAA48F-A45A-3994-38D3-FDE4DC0EAFDD}"/>
              </a:ext>
            </a:extLst>
          </p:cNvPr>
          <p:cNvPicPr>
            <a:picLocks noChangeAspect="1"/>
          </p:cNvPicPr>
          <p:nvPr/>
        </p:nvPicPr>
        <p:blipFill>
          <a:blip r:embed="rId2"/>
          <a:stretch>
            <a:fillRect/>
          </a:stretch>
        </p:blipFill>
        <p:spPr>
          <a:xfrm>
            <a:off x="540436" y="1123547"/>
            <a:ext cx="11248148" cy="547396"/>
          </a:xfrm>
          <a:prstGeom prst="rect">
            <a:avLst/>
          </a:prstGeom>
        </p:spPr>
      </p:pic>
      <p:sp>
        <p:nvSpPr>
          <p:cNvPr id="2" name="Title 1">
            <a:extLst>
              <a:ext uri="{FF2B5EF4-FFF2-40B4-BE49-F238E27FC236}">
                <a16:creationId xmlns:a16="http://schemas.microsoft.com/office/drawing/2014/main" id="{B0C90175-4B92-6AE2-99D6-C62A9D4BA2A5}"/>
              </a:ext>
            </a:extLst>
          </p:cNvPr>
          <p:cNvSpPr>
            <a:spLocks noGrp="1"/>
          </p:cNvSpPr>
          <p:nvPr>
            <p:ph type="title"/>
          </p:nvPr>
        </p:nvSpPr>
        <p:spPr>
          <a:xfrm>
            <a:off x="1097280" y="286603"/>
            <a:ext cx="10058400" cy="702303"/>
          </a:xfrm>
        </p:spPr>
        <p:txBody>
          <a:bodyPr>
            <a:normAutofit fontScale="90000"/>
          </a:bodyPr>
          <a:lstStyle/>
          <a:p>
            <a:r>
              <a:rPr lang="en-US" dirty="0">
                <a:latin typeface="Times New Roman" panose="02020603050405020304" pitchFamily="18" charset="0"/>
                <a:cs typeface="Times New Roman" panose="02020603050405020304" pitchFamily="18" charset="0"/>
              </a:rPr>
              <a:t>Supervised Machine Learning</a:t>
            </a:r>
          </a:p>
        </p:txBody>
      </p:sp>
      <p:sp>
        <p:nvSpPr>
          <p:cNvPr id="3" name="Content Placeholder 2">
            <a:extLst>
              <a:ext uri="{FF2B5EF4-FFF2-40B4-BE49-F238E27FC236}">
                <a16:creationId xmlns:a16="http://schemas.microsoft.com/office/drawing/2014/main" id="{BE91603F-FCE6-86B8-C122-CC673E8CE3B7}"/>
              </a:ext>
            </a:extLst>
          </p:cNvPr>
          <p:cNvSpPr>
            <a:spLocks noGrp="1"/>
          </p:cNvSpPr>
          <p:nvPr>
            <p:ph idx="1"/>
          </p:nvPr>
        </p:nvSpPr>
        <p:spPr>
          <a:xfrm>
            <a:off x="985221" y="1460252"/>
            <a:ext cx="6235850" cy="4023360"/>
          </a:xfrm>
        </p:spPr>
        <p:txBody>
          <a:bodyPr/>
          <a:lstStyle/>
          <a:p>
            <a:pPr>
              <a:buFont typeface="Wingdings" panose="05000000000000000000" pitchFamily="2" charset="2"/>
              <a:buChar char="Ø"/>
            </a:pPr>
            <a:r>
              <a:rPr lang="en-US" dirty="0"/>
              <a:t>What is Supervised Machine Learning?</a:t>
            </a:r>
          </a:p>
          <a:p>
            <a:pPr>
              <a:buFont typeface="Wingdings" panose="05000000000000000000" pitchFamily="2" charset="2"/>
              <a:buChar char="Ø"/>
            </a:pPr>
            <a:r>
              <a:rPr lang="en-US" dirty="0"/>
              <a:t>How Supervised Learning Works</a:t>
            </a:r>
          </a:p>
          <a:p>
            <a:pPr>
              <a:buFont typeface="Wingdings" panose="05000000000000000000" pitchFamily="2" charset="2"/>
              <a:buChar char="Ø"/>
            </a:pPr>
            <a:r>
              <a:rPr lang="en-US" dirty="0"/>
              <a:t>Types of Supervised Machine Learning algorithms</a:t>
            </a:r>
          </a:p>
          <a:p>
            <a:pPr>
              <a:buFont typeface="Wingdings" panose="05000000000000000000" pitchFamily="2" charset="2"/>
              <a:buChar char="Ø"/>
            </a:pPr>
            <a:r>
              <a:rPr lang="en-US" dirty="0"/>
              <a:t>Supervised vs Unsupervised Machine Learning techniques</a:t>
            </a:r>
          </a:p>
          <a:p>
            <a:pPr>
              <a:buFont typeface="Wingdings" panose="05000000000000000000" pitchFamily="2" charset="2"/>
              <a:buChar char="Ø"/>
            </a:pPr>
            <a:r>
              <a:rPr lang="en-US" dirty="0"/>
              <a:t>Advantages of Supervised Learning</a:t>
            </a:r>
          </a:p>
          <a:p>
            <a:pPr>
              <a:buFont typeface="Wingdings" panose="05000000000000000000" pitchFamily="2" charset="2"/>
              <a:buChar char="Ø"/>
            </a:pPr>
            <a:r>
              <a:rPr lang="en-US" dirty="0"/>
              <a:t>Disadvantages of Supervised Learning</a:t>
            </a:r>
          </a:p>
        </p:txBody>
      </p:sp>
      <p:pic>
        <p:nvPicPr>
          <p:cNvPr id="1026" name="Picture 2" descr="Man Doing Supervised Machine Learning Illustration - Free Download  Miscellaneous Illustrations | IconScout">
            <a:extLst>
              <a:ext uri="{FF2B5EF4-FFF2-40B4-BE49-F238E27FC236}">
                <a16:creationId xmlns:a16="http://schemas.microsoft.com/office/drawing/2014/main" id="{69A68F2C-D4B1-872A-E6A9-912B66BCF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071" y="838075"/>
            <a:ext cx="4286250" cy="428625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B2FDB78E-939E-1B60-4933-7555169AA42C}"/>
              </a:ext>
            </a:extLst>
          </p:cNvPr>
          <p:cNvSpPr>
            <a:spLocks noGrp="1"/>
          </p:cNvSpPr>
          <p:nvPr>
            <p:ph type="dt" sz="half" idx="10"/>
          </p:nvPr>
        </p:nvSpPr>
        <p:spPr/>
        <p:txBody>
          <a:bodyPr/>
          <a:lstStyle/>
          <a:p>
            <a:fld id="{A1589D6B-E76F-4008-BD29-B36539D312A0}" type="datetime1">
              <a:rPr lang="en-US" smtClean="0"/>
              <a:t>2/28/2025</a:t>
            </a:fld>
            <a:endParaRPr lang="en-US"/>
          </a:p>
        </p:txBody>
      </p:sp>
      <p:sp>
        <p:nvSpPr>
          <p:cNvPr id="7" name="Slide Number Placeholder 6">
            <a:extLst>
              <a:ext uri="{FF2B5EF4-FFF2-40B4-BE49-F238E27FC236}">
                <a16:creationId xmlns:a16="http://schemas.microsoft.com/office/drawing/2014/main" id="{1764CC4F-9048-D4F0-004B-B9BEBBBBC7B7}"/>
              </a:ext>
            </a:extLst>
          </p:cNvPr>
          <p:cNvSpPr>
            <a:spLocks noGrp="1"/>
          </p:cNvSpPr>
          <p:nvPr>
            <p:ph type="sldNum" sz="quarter" idx="12"/>
          </p:nvPr>
        </p:nvSpPr>
        <p:spPr/>
        <p:txBody>
          <a:bodyPr/>
          <a:lstStyle/>
          <a:p>
            <a:fld id="{6E739343-EDE5-4972-96CF-6EB2A8A7049F}" type="slidenum">
              <a:rPr lang="en-US" smtClean="0"/>
              <a:t>20</a:t>
            </a:fld>
            <a:endParaRPr lang="en-US"/>
          </a:p>
        </p:txBody>
      </p:sp>
      <p:pic>
        <p:nvPicPr>
          <p:cNvPr id="8" name="Picture 6">
            <a:extLst>
              <a:ext uri="{FF2B5EF4-FFF2-40B4-BE49-F238E27FC236}">
                <a16:creationId xmlns:a16="http://schemas.microsoft.com/office/drawing/2014/main" id="{B80E4F7C-C0C0-DF55-EFA3-B4EF62862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798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C5E771-72B7-D08A-9B41-B60C526979DA}"/>
              </a:ext>
            </a:extLst>
          </p:cNvPr>
          <p:cNvPicPr>
            <a:picLocks noChangeAspect="1"/>
          </p:cNvPicPr>
          <p:nvPr/>
        </p:nvPicPr>
        <p:blipFill>
          <a:blip r:embed="rId2"/>
          <a:stretch>
            <a:fillRect/>
          </a:stretch>
        </p:blipFill>
        <p:spPr>
          <a:xfrm>
            <a:off x="656641" y="1463662"/>
            <a:ext cx="11248148" cy="547396"/>
          </a:xfrm>
          <a:prstGeom prst="rect">
            <a:avLst/>
          </a:prstGeom>
        </p:spPr>
      </p:pic>
      <p:sp>
        <p:nvSpPr>
          <p:cNvPr id="2" name="Title 1">
            <a:extLst>
              <a:ext uri="{FF2B5EF4-FFF2-40B4-BE49-F238E27FC236}">
                <a16:creationId xmlns:a16="http://schemas.microsoft.com/office/drawing/2014/main" id="{9A40994E-D590-7503-9857-5CD799E20244}"/>
              </a:ext>
            </a:extLst>
          </p:cNvPr>
          <p:cNvSpPr>
            <a:spLocks noGrp="1"/>
          </p:cNvSpPr>
          <p:nvPr>
            <p:ph type="title"/>
          </p:nvPr>
        </p:nvSpPr>
        <p:spPr>
          <a:xfrm>
            <a:off x="738692" y="359336"/>
            <a:ext cx="10058400" cy="675042"/>
          </a:xfrm>
        </p:spPr>
        <p:txBody>
          <a:bodyPr>
            <a:normAutofit fontScale="90000"/>
          </a:bodyPr>
          <a:lstStyle/>
          <a:p>
            <a:r>
              <a:rPr lang="en-US" dirty="0">
                <a:latin typeface="Times New Roman" panose="02020603050405020304" pitchFamily="18" charset="0"/>
                <a:cs typeface="Times New Roman" panose="02020603050405020304" pitchFamily="18" charset="0"/>
              </a:rPr>
              <a:t>What is Supervised Learning</a:t>
            </a:r>
          </a:p>
        </p:txBody>
      </p:sp>
      <p:sp>
        <p:nvSpPr>
          <p:cNvPr id="3" name="Content Placeholder 2">
            <a:extLst>
              <a:ext uri="{FF2B5EF4-FFF2-40B4-BE49-F238E27FC236}">
                <a16:creationId xmlns:a16="http://schemas.microsoft.com/office/drawing/2014/main" id="{E748AC39-418B-071A-24E5-45BD39218A4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F2282C-7C1C-00F5-A446-953A33B56D25}"/>
              </a:ext>
            </a:extLst>
          </p:cNvPr>
          <p:cNvPicPr>
            <a:picLocks noChangeAspect="1"/>
          </p:cNvPicPr>
          <p:nvPr/>
        </p:nvPicPr>
        <p:blipFill>
          <a:blip r:embed="rId3"/>
          <a:stretch>
            <a:fillRect/>
          </a:stretch>
        </p:blipFill>
        <p:spPr>
          <a:xfrm>
            <a:off x="1036320" y="1662207"/>
            <a:ext cx="10379477" cy="43904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Date Placeholder 5">
            <a:extLst>
              <a:ext uri="{FF2B5EF4-FFF2-40B4-BE49-F238E27FC236}">
                <a16:creationId xmlns:a16="http://schemas.microsoft.com/office/drawing/2014/main" id="{A39180DE-A26E-F164-70DD-E9705E9CC80A}"/>
              </a:ext>
            </a:extLst>
          </p:cNvPr>
          <p:cNvSpPr>
            <a:spLocks noGrp="1"/>
          </p:cNvSpPr>
          <p:nvPr>
            <p:ph type="dt" sz="half" idx="10"/>
          </p:nvPr>
        </p:nvSpPr>
        <p:spPr/>
        <p:txBody>
          <a:bodyPr/>
          <a:lstStyle/>
          <a:p>
            <a:fld id="{9BF9E9FF-092F-4D91-8ED8-7DA27E2E3FA3}" type="datetime1">
              <a:rPr lang="en-US" smtClean="0"/>
              <a:t>2/28/2025</a:t>
            </a:fld>
            <a:endParaRPr lang="en-US"/>
          </a:p>
        </p:txBody>
      </p:sp>
      <p:sp>
        <p:nvSpPr>
          <p:cNvPr id="7" name="Slide Number Placeholder 6">
            <a:extLst>
              <a:ext uri="{FF2B5EF4-FFF2-40B4-BE49-F238E27FC236}">
                <a16:creationId xmlns:a16="http://schemas.microsoft.com/office/drawing/2014/main" id="{8982721F-7FC5-FA00-B7F6-91748214E871}"/>
              </a:ext>
            </a:extLst>
          </p:cNvPr>
          <p:cNvSpPr>
            <a:spLocks noGrp="1"/>
          </p:cNvSpPr>
          <p:nvPr>
            <p:ph type="sldNum" sz="quarter" idx="12"/>
          </p:nvPr>
        </p:nvSpPr>
        <p:spPr/>
        <p:txBody>
          <a:bodyPr/>
          <a:lstStyle/>
          <a:p>
            <a:fld id="{6E739343-EDE5-4972-96CF-6EB2A8A7049F}" type="slidenum">
              <a:rPr lang="en-US" smtClean="0"/>
              <a:t>21</a:t>
            </a:fld>
            <a:endParaRPr lang="en-US"/>
          </a:p>
        </p:txBody>
      </p:sp>
      <p:pic>
        <p:nvPicPr>
          <p:cNvPr id="8" name="Picture 6">
            <a:extLst>
              <a:ext uri="{FF2B5EF4-FFF2-40B4-BE49-F238E27FC236}">
                <a16:creationId xmlns:a16="http://schemas.microsoft.com/office/drawing/2014/main" id="{682A8C05-D410-3F24-7A52-0D58AA9AA3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80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2D54E-EE28-4AC0-C19E-072F41CAEAB0}"/>
              </a:ext>
            </a:extLst>
          </p:cNvPr>
          <p:cNvSpPr>
            <a:spLocks noGrp="1"/>
          </p:cNvSpPr>
          <p:nvPr>
            <p:ph type="title"/>
          </p:nvPr>
        </p:nvSpPr>
        <p:spPr>
          <a:xfrm>
            <a:off x="483198" y="244568"/>
            <a:ext cx="10058400" cy="744338"/>
          </a:xfrm>
        </p:spPr>
        <p:txBody>
          <a:bodyPr/>
          <a:lstStyle/>
          <a:p>
            <a:r>
              <a:rPr lang="en-US" dirty="0">
                <a:latin typeface="Times New Roman" panose="02020603050405020304" pitchFamily="18" charset="0"/>
                <a:cs typeface="Times New Roman" panose="02020603050405020304" pitchFamily="18" charset="0"/>
              </a:rPr>
              <a:t>The supervised Learning Process</a:t>
            </a:r>
          </a:p>
        </p:txBody>
      </p:sp>
      <p:sp>
        <p:nvSpPr>
          <p:cNvPr id="3" name="Content Placeholder 2">
            <a:extLst>
              <a:ext uri="{FF2B5EF4-FFF2-40B4-BE49-F238E27FC236}">
                <a16:creationId xmlns:a16="http://schemas.microsoft.com/office/drawing/2014/main" id="{20E49FCF-62EE-1933-E259-CF422FAC940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86A3B15-9D10-F851-AAF1-EDAB095261D3}"/>
              </a:ext>
            </a:extLst>
          </p:cNvPr>
          <p:cNvPicPr>
            <a:picLocks noChangeAspect="1"/>
          </p:cNvPicPr>
          <p:nvPr/>
        </p:nvPicPr>
        <p:blipFill>
          <a:blip r:embed="rId3"/>
          <a:stretch>
            <a:fillRect/>
          </a:stretch>
        </p:blipFill>
        <p:spPr>
          <a:xfrm>
            <a:off x="707681" y="1487021"/>
            <a:ext cx="10058400" cy="4516670"/>
          </a:xfrm>
          <a:prstGeom prst="rect">
            <a:avLst/>
          </a:prstGeom>
          <a:ln>
            <a:noFill/>
          </a:ln>
          <a:effectLst>
            <a:outerShdw blurRad="292100" dist="139700" dir="2700000" algn="tl" rotWithShape="0">
              <a:srgbClr val="333333">
                <a:alpha val="65000"/>
              </a:srgbClr>
            </a:outerShdw>
          </a:effectLst>
        </p:spPr>
      </p:pic>
      <p:sp>
        <p:nvSpPr>
          <p:cNvPr id="4" name="Date Placeholder 3">
            <a:extLst>
              <a:ext uri="{FF2B5EF4-FFF2-40B4-BE49-F238E27FC236}">
                <a16:creationId xmlns:a16="http://schemas.microsoft.com/office/drawing/2014/main" id="{1E4D1111-2698-6C47-5417-1DB1FD2DDE04}"/>
              </a:ext>
            </a:extLst>
          </p:cNvPr>
          <p:cNvSpPr>
            <a:spLocks noGrp="1"/>
          </p:cNvSpPr>
          <p:nvPr>
            <p:ph type="dt" sz="half" idx="10"/>
          </p:nvPr>
        </p:nvSpPr>
        <p:spPr/>
        <p:txBody>
          <a:bodyPr/>
          <a:lstStyle/>
          <a:p>
            <a:fld id="{C00BC928-4017-498D-B310-E398F64B9920}" type="datetime1">
              <a:rPr lang="en-US" smtClean="0"/>
              <a:t>2/28/2025</a:t>
            </a:fld>
            <a:endParaRPr lang="en-US"/>
          </a:p>
        </p:txBody>
      </p:sp>
      <p:sp>
        <p:nvSpPr>
          <p:cNvPr id="6" name="Slide Number Placeholder 5">
            <a:extLst>
              <a:ext uri="{FF2B5EF4-FFF2-40B4-BE49-F238E27FC236}">
                <a16:creationId xmlns:a16="http://schemas.microsoft.com/office/drawing/2014/main" id="{7B2F4615-C66B-9764-FB5A-09ABAE43DEA0}"/>
              </a:ext>
            </a:extLst>
          </p:cNvPr>
          <p:cNvSpPr>
            <a:spLocks noGrp="1"/>
          </p:cNvSpPr>
          <p:nvPr>
            <p:ph type="sldNum" sz="quarter" idx="12"/>
          </p:nvPr>
        </p:nvSpPr>
        <p:spPr/>
        <p:txBody>
          <a:bodyPr/>
          <a:lstStyle/>
          <a:p>
            <a:fld id="{6E739343-EDE5-4972-96CF-6EB2A8A7049F}" type="slidenum">
              <a:rPr lang="en-US" smtClean="0"/>
              <a:t>22</a:t>
            </a:fld>
            <a:endParaRPr lang="en-US"/>
          </a:p>
        </p:txBody>
      </p:sp>
      <p:pic>
        <p:nvPicPr>
          <p:cNvPr id="7" name="Picture 6">
            <a:extLst>
              <a:ext uri="{FF2B5EF4-FFF2-40B4-BE49-F238E27FC236}">
                <a16:creationId xmlns:a16="http://schemas.microsoft.com/office/drawing/2014/main" id="{DB0E5C29-267F-5009-6E49-CB8EE78ECF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492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D7A5-26A5-E6A4-6E78-B7DF8DF572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0C9D73-0C06-C72D-1EF3-4003F133F18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C5D64DA-FD04-F62E-B7AD-B2070421FCB6}"/>
              </a:ext>
            </a:extLst>
          </p:cNvPr>
          <p:cNvPicPr>
            <a:picLocks noChangeAspect="1"/>
          </p:cNvPicPr>
          <p:nvPr/>
        </p:nvPicPr>
        <p:blipFill>
          <a:blip r:embed="rId3"/>
          <a:stretch>
            <a:fillRect/>
          </a:stretch>
        </p:blipFill>
        <p:spPr>
          <a:xfrm>
            <a:off x="955933" y="1282761"/>
            <a:ext cx="10280133" cy="4927024"/>
          </a:xfrm>
          <a:prstGeom prst="rect">
            <a:avLst/>
          </a:prstGeom>
        </p:spPr>
      </p:pic>
      <p:sp>
        <p:nvSpPr>
          <p:cNvPr id="4" name="Date Placeholder 3">
            <a:extLst>
              <a:ext uri="{FF2B5EF4-FFF2-40B4-BE49-F238E27FC236}">
                <a16:creationId xmlns:a16="http://schemas.microsoft.com/office/drawing/2014/main" id="{B9F34E35-FD14-4E10-5D7A-D59B55269F61}"/>
              </a:ext>
            </a:extLst>
          </p:cNvPr>
          <p:cNvSpPr>
            <a:spLocks noGrp="1"/>
          </p:cNvSpPr>
          <p:nvPr>
            <p:ph type="dt" sz="half" idx="10"/>
          </p:nvPr>
        </p:nvSpPr>
        <p:spPr/>
        <p:txBody>
          <a:bodyPr/>
          <a:lstStyle/>
          <a:p>
            <a:fld id="{9039C79B-E71C-427A-9902-3852DBC99D24}" type="datetime1">
              <a:rPr lang="en-US" smtClean="0"/>
              <a:t>2/28/2025</a:t>
            </a:fld>
            <a:endParaRPr lang="en-US"/>
          </a:p>
        </p:txBody>
      </p:sp>
      <p:sp>
        <p:nvSpPr>
          <p:cNvPr id="6" name="Slide Number Placeholder 5">
            <a:extLst>
              <a:ext uri="{FF2B5EF4-FFF2-40B4-BE49-F238E27FC236}">
                <a16:creationId xmlns:a16="http://schemas.microsoft.com/office/drawing/2014/main" id="{068FE99F-7FD2-BF4C-E0A2-1897CEE60373}"/>
              </a:ext>
            </a:extLst>
          </p:cNvPr>
          <p:cNvSpPr>
            <a:spLocks noGrp="1"/>
          </p:cNvSpPr>
          <p:nvPr>
            <p:ph type="sldNum" sz="quarter" idx="12"/>
          </p:nvPr>
        </p:nvSpPr>
        <p:spPr/>
        <p:txBody>
          <a:bodyPr/>
          <a:lstStyle/>
          <a:p>
            <a:fld id="{6E739343-EDE5-4972-96CF-6EB2A8A7049F}" type="slidenum">
              <a:rPr lang="en-US" smtClean="0"/>
              <a:t>23</a:t>
            </a:fld>
            <a:endParaRPr lang="en-US"/>
          </a:p>
        </p:txBody>
      </p:sp>
      <p:pic>
        <p:nvPicPr>
          <p:cNvPr id="7" name="Picture 6">
            <a:extLst>
              <a:ext uri="{FF2B5EF4-FFF2-40B4-BE49-F238E27FC236}">
                <a16:creationId xmlns:a16="http://schemas.microsoft.com/office/drawing/2014/main" id="{1141B178-0B2B-AA95-DDB9-55A111CD67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104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4BF94-06A3-40F6-5C20-407201FDD905}"/>
              </a:ext>
            </a:extLst>
          </p:cNvPr>
          <p:cNvSpPr>
            <a:spLocks noGrp="1"/>
          </p:cNvSpPr>
          <p:nvPr>
            <p:ph type="title"/>
          </p:nvPr>
        </p:nvSpPr>
        <p:spPr/>
        <p:txBody>
          <a:bodyPr/>
          <a:lstStyle/>
          <a:p>
            <a:r>
              <a:rPr lang="en-US" dirty="0"/>
              <a:t>Types of problems</a:t>
            </a:r>
          </a:p>
        </p:txBody>
      </p:sp>
      <p:sp>
        <p:nvSpPr>
          <p:cNvPr id="3" name="Content Placeholder 2">
            <a:extLst>
              <a:ext uri="{FF2B5EF4-FFF2-40B4-BE49-F238E27FC236}">
                <a16:creationId xmlns:a16="http://schemas.microsoft.com/office/drawing/2014/main" id="{7BCF5FFE-50B9-5CFC-5979-801170F8B1B8}"/>
              </a:ext>
            </a:extLst>
          </p:cNvPr>
          <p:cNvSpPr>
            <a:spLocks noGrp="1"/>
          </p:cNvSpPr>
          <p:nvPr>
            <p:ph idx="1"/>
          </p:nvPr>
        </p:nvSpPr>
        <p:spPr/>
        <p:txBody>
          <a:bodyPr/>
          <a:lstStyle/>
          <a:p>
            <a:r>
              <a:rPr lang="en-US" dirty="0"/>
              <a:t>Classification</a:t>
            </a:r>
          </a:p>
          <a:p>
            <a:endParaRPr lang="en-US" dirty="0"/>
          </a:p>
        </p:txBody>
      </p:sp>
      <p:pic>
        <p:nvPicPr>
          <p:cNvPr id="5" name="Picture 4">
            <a:extLst>
              <a:ext uri="{FF2B5EF4-FFF2-40B4-BE49-F238E27FC236}">
                <a16:creationId xmlns:a16="http://schemas.microsoft.com/office/drawing/2014/main" id="{077894EE-1B3D-7CEC-91C8-873925E87109}"/>
              </a:ext>
            </a:extLst>
          </p:cNvPr>
          <p:cNvPicPr>
            <a:picLocks noChangeAspect="1"/>
          </p:cNvPicPr>
          <p:nvPr/>
        </p:nvPicPr>
        <p:blipFill>
          <a:blip r:embed="rId3"/>
          <a:stretch>
            <a:fillRect/>
          </a:stretch>
        </p:blipFill>
        <p:spPr>
          <a:xfrm>
            <a:off x="3569551" y="1929543"/>
            <a:ext cx="3965829" cy="1508815"/>
          </a:xfrm>
          <a:prstGeom prst="rect">
            <a:avLst/>
          </a:prstGeom>
          <a:ln>
            <a:noFill/>
          </a:ln>
          <a:effectLst>
            <a:outerShdw blurRad="292100" dist="139700" dir="2700000" algn="tl" rotWithShape="0">
              <a:srgbClr val="333333">
                <a:alpha val="65000"/>
              </a:srgbClr>
            </a:outerShdw>
          </a:effectLst>
        </p:spPr>
      </p:pic>
      <p:pic>
        <p:nvPicPr>
          <p:cNvPr id="2050" name="Picture 2" descr="Supervised Learning: Types and Techniques | BotPenguin">
            <a:extLst>
              <a:ext uri="{FF2B5EF4-FFF2-40B4-BE49-F238E27FC236}">
                <a16:creationId xmlns:a16="http://schemas.microsoft.com/office/drawing/2014/main" id="{7E53689B-1899-61D1-A6FE-33786A84C3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859" y="2683951"/>
            <a:ext cx="3245042" cy="32393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3.2 The solution: Building a regression model for housing prices - Grokking  Machine Learning">
            <a:extLst>
              <a:ext uri="{FF2B5EF4-FFF2-40B4-BE49-F238E27FC236}">
                <a16:creationId xmlns:a16="http://schemas.microsoft.com/office/drawing/2014/main" id="{F4F4B625-A8F2-277E-79C4-4F909A09BA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9277" y="3784600"/>
            <a:ext cx="4469864" cy="24877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10F66C5C-871B-D34E-EFE3-51BD89C10F68}"/>
              </a:ext>
            </a:extLst>
          </p:cNvPr>
          <p:cNvSpPr>
            <a:spLocks noGrp="1"/>
          </p:cNvSpPr>
          <p:nvPr>
            <p:ph type="dt" sz="half" idx="10"/>
          </p:nvPr>
        </p:nvSpPr>
        <p:spPr/>
        <p:txBody>
          <a:bodyPr/>
          <a:lstStyle/>
          <a:p>
            <a:fld id="{204B6779-5786-4C5D-BD25-CE5A292A715F}" type="datetime1">
              <a:rPr lang="en-US" smtClean="0"/>
              <a:t>2/28/2025</a:t>
            </a:fld>
            <a:endParaRPr lang="en-US"/>
          </a:p>
        </p:txBody>
      </p:sp>
      <p:sp>
        <p:nvSpPr>
          <p:cNvPr id="6" name="Slide Number Placeholder 5">
            <a:extLst>
              <a:ext uri="{FF2B5EF4-FFF2-40B4-BE49-F238E27FC236}">
                <a16:creationId xmlns:a16="http://schemas.microsoft.com/office/drawing/2014/main" id="{F4033231-2291-CA38-139D-9637CC175C78}"/>
              </a:ext>
            </a:extLst>
          </p:cNvPr>
          <p:cNvSpPr>
            <a:spLocks noGrp="1"/>
          </p:cNvSpPr>
          <p:nvPr>
            <p:ph type="sldNum" sz="quarter" idx="12"/>
          </p:nvPr>
        </p:nvSpPr>
        <p:spPr/>
        <p:txBody>
          <a:bodyPr/>
          <a:lstStyle/>
          <a:p>
            <a:fld id="{6E739343-EDE5-4972-96CF-6EB2A8A7049F}" type="slidenum">
              <a:rPr lang="en-US" smtClean="0"/>
              <a:t>24</a:t>
            </a:fld>
            <a:endParaRPr lang="en-US"/>
          </a:p>
        </p:txBody>
      </p:sp>
      <p:pic>
        <p:nvPicPr>
          <p:cNvPr id="7" name="Picture 6">
            <a:extLst>
              <a:ext uri="{FF2B5EF4-FFF2-40B4-BE49-F238E27FC236}">
                <a16:creationId xmlns:a16="http://schemas.microsoft.com/office/drawing/2014/main" id="{2217A925-555E-0C30-0911-809274FD72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0AC1029-CF18-F297-75BE-9AB66AFE2359}"/>
              </a:ext>
            </a:extLst>
          </p:cNvPr>
          <p:cNvSpPr txBox="1"/>
          <p:nvPr/>
        </p:nvSpPr>
        <p:spPr>
          <a:xfrm>
            <a:off x="9202053" y="1989829"/>
            <a:ext cx="6096000" cy="369332"/>
          </a:xfrm>
          <a:prstGeom prst="rect">
            <a:avLst/>
          </a:prstGeom>
          <a:noFill/>
        </p:spPr>
        <p:txBody>
          <a:bodyPr wrap="square">
            <a:spAutoFit/>
          </a:bodyPr>
          <a:lstStyle/>
          <a:p>
            <a:r>
              <a:rPr lang="en-US" dirty="0"/>
              <a:t>Regression</a:t>
            </a:r>
          </a:p>
        </p:txBody>
      </p:sp>
    </p:spTree>
    <p:extLst>
      <p:ext uri="{BB962C8B-B14F-4D97-AF65-F5344CB8AC3E}">
        <p14:creationId xmlns:p14="http://schemas.microsoft.com/office/powerpoint/2010/main" val="2504604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159A-CBF4-2EE1-B0BA-8486A3C04997}"/>
              </a:ext>
            </a:extLst>
          </p:cNvPr>
          <p:cNvSpPr>
            <a:spLocks noGrp="1"/>
          </p:cNvSpPr>
          <p:nvPr>
            <p:ph type="title"/>
          </p:nvPr>
        </p:nvSpPr>
        <p:spPr>
          <a:xfrm>
            <a:off x="1066800" y="58540"/>
            <a:ext cx="10058400" cy="695530"/>
          </a:xfrm>
        </p:spPr>
        <p:txBody>
          <a:bodyPr>
            <a:normAutofit fontScale="90000"/>
          </a:bodyPr>
          <a:lstStyle/>
          <a:p>
            <a:r>
              <a:rPr lang="en-US" dirty="0">
                <a:latin typeface="Times New Roman" panose="02020603050405020304" pitchFamily="18" charset="0"/>
                <a:cs typeface="Times New Roman" panose="02020603050405020304" pitchFamily="18" charset="0"/>
              </a:rPr>
              <a:t>Machine Learning Algorithms</a:t>
            </a:r>
          </a:p>
        </p:txBody>
      </p:sp>
      <p:pic>
        <p:nvPicPr>
          <p:cNvPr id="3" name="Picture 2">
            <a:extLst>
              <a:ext uri="{FF2B5EF4-FFF2-40B4-BE49-F238E27FC236}">
                <a16:creationId xmlns:a16="http://schemas.microsoft.com/office/drawing/2014/main" id="{1FA495E8-6591-F43F-F0B4-59BAA407F944}"/>
              </a:ext>
            </a:extLst>
          </p:cNvPr>
          <p:cNvPicPr>
            <a:picLocks noChangeAspect="1"/>
          </p:cNvPicPr>
          <p:nvPr/>
        </p:nvPicPr>
        <p:blipFill>
          <a:blip r:embed="rId2"/>
          <a:stretch>
            <a:fillRect/>
          </a:stretch>
        </p:blipFill>
        <p:spPr>
          <a:xfrm>
            <a:off x="697737" y="1499261"/>
            <a:ext cx="11248148" cy="547396"/>
          </a:xfrm>
          <a:prstGeom prst="rect">
            <a:avLst/>
          </a:prstGeom>
        </p:spPr>
      </p:pic>
      <p:pic>
        <p:nvPicPr>
          <p:cNvPr id="5" name="Content Placeholder 4">
            <a:extLst>
              <a:ext uri="{FF2B5EF4-FFF2-40B4-BE49-F238E27FC236}">
                <a16:creationId xmlns:a16="http://schemas.microsoft.com/office/drawing/2014/main" id="{700598F0-816A-E31B-FFF7-C4C802DA5450}"/>
              </a:ext>
            </a:extLst>
          </p:cNvPr>
          <p:cNvPicPr>
            <a:picLocks noGrp="1" noChangeAspect="1"/>
          </p:cNvPicPr>
          <p:nvPr>
            <p:ph idx="1"/>
          </p:nvPr>
        </p:nvPicPr>
        <p:blipFill>
          <a:blip r:embed="rId3"/>
          <a:stretch>
            <a:fillRect/>
          </a:stretch>
        </p:blipFill>
        <p:spPr>
          <a:xfrm>
            <a:off x="1516380" y="1140986"/>
            <a:ext cx="9461500" cy="4823985"/>
          </a:xfrm>
          <a:prstGeom prst="rect">
            <a:avLst/>
          </a:prstGeom>
          <a:ln>
            <a:noFill/>
          </a:ln>
          <a:effectLst>
            <a:outerShdw blurRad="292100" dist="139700" dir="2700000" algn="tl" rotWithShape="0">
              <a:srgbClr val="333333">
                <a:alpha val="65000"/>
              </a:srgbClr>
            </a:outerShdw>
          </a:effectLst>
        </p:spPr>
      </p:pic>
      <p:sp>
        <p:nvSpPr>
          <p:cNvPr id="4" name="Date Placeholder 3">
            <a:extLst>
              <a:ext uri="{FF2B5EF4-FFF2-40B4-BE49-F238E27FC236}">
                <a16:creationId xmlns:a16="http://schemas.microsoft.com/office/drawing/2014/main" id="{31411DD8-8566-739E-9A45-75BF120261A6}"/>
              </a:ext>
            </a:extLst>
          </p:cNvPr>
          <p:cNvSpPr>
            <a:spLocks noGrp="1"/>
          </p:cNvSpPr>
          <p:nvPr>
            <p:ph type="dt" sz="half" idx="10"/>
          </p:nvPr>
        </p:nvSpPr>
        <p:spPr/>
        <p:txBody>
          <a:bodyPr/>
          <a:lstStyle/>
          <a:p>
            <a:fld id="{1DA415C1-39F0-408C-B4BE-F0BF987CC93D}" type="datetime1">
              <a:rPr lang="en-US" smtClean="0"/>
              <a:t>2/28/2025</a:t>
            </a:fld>
            <a:endParaRPr lang="en-US"/>
          </a:p>
        </p:txBody>
      </p:sp>
      <p:sp>
        <p:nvSpPr>
          <p:cNvPr id="6" name="Slide Number Placeholder 5">
            <a:extLst>
              <a:ext uri="{FF2B5EF4-FFF2-40B4-BE49-F238E27FC236}">
                <a16:creationId xmlns:a16="http://schemas.microsoft.com/office/drawing/2014/main" id="{335B6A69-3E5C-013E-ADE5-42EC20659FE0}"/>
              </a:ext>
            </a:extLst>
          </p:cNvPr>
          <p:cNvSpPr>
            <a:spLocks noGrp="1"/>
          </p:cNvSpPr>
          <p:nvPr>
            <p:ph type="sldNum" sz="quarter" idx="12"/>
          </p:nvPr>
        </p:nvSpPr>
        <p:spPr/>
        <p:txBody>
          <a:bodyPr/>
          <a:lstStyle/>
          <a:p>
            <a:fld id="{6E739343-EDE5-4972-96CF-6EB2A8A7049F}" type="slidenum">
              <a:rPr lang="en-US" smtClean="0"/>
              <a:t>25</a:t>
            </a:fld>
            <a:endParaRPr lang="en-US"/>
          </a:p>
        </p:txBody>
      </p:sp>
      <p:pic>
        <p:nvPicPr>
          <p:cNvPr id="7" name="Picture 6">
            <a:extLst>
              <a:ext uri="{FF2B5EF4-FFF2-40B4-BE49-F238E27FC236}">
                <a16:creationId xmlns:a16="http://schemas.microsoft.com/office/drawing/2014/main" id="{728B4A36-538B-4294-D9EA-3E378CB63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149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E041E0-2D23-906D-94F9-8F382AFCE831}"/>
              </a:ext>
            </a:extLst>
          </p:cNvPr>
          <p:cNvPicPr>
            <a:picLocks noChangeAspect="1"/>
          </p:cNvPicPr>
          <p:nvPr/>
        </p:nvPicPr>
        <p:blipFill>
          <a:blip r:embed="rId3"/>
          <a:stretch>
            <a:fillRect/>
          </a:stretch>
        </p:blipFill>
        <p:spPr>
          <a:xfrm>
            <a:off x="742364" y="1591854"/>
            <a:ext cx="11248148" cy="547396"/>
          </a:xfrm>
          <a:prstGeom prst="rect">
            <a:avLst/>
          </a:prstGeom>
        </p:spPr>
      </p:pic>
      <p:sp>
        <p:nvSpPr>
          <p:cNvPr id="2" name="Title 1">
            <a:extLst>
              <a:ext uri="{FF2B5EF4-FFF2-40B4-BE49-F238E27FC236}">
                <a16:creationId xmlns:a16="http://schemas.microsoft.com/office/drawing/2014/main" id="{8CE92A2A-039F-8B82-9AC6-21430FC307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F6B718-CB69-1D8E-AC02-FA8DB4C17403}"/>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8AD3976-0067-0FE0-6DD4-48F851364C07}"/>
              </a:ext>
            </a:extLst>
          </p:cNvPr>
          <p:cNvSpPr>
            <a:spLocks noGrp="1"/>
          </p:cNvSpPr>
          <p:nvPr>
            <p:ph type="dt" sz="half" idx="10"/>
          </p:nvPr>
        </p:nvSpPr>
        <p:spPr/>
        <p:txBody>
          <a:bodyPr/>
          <a:lstStyle/>
          <a:p>
            <a:fld id="{4E29F4EC-320C-4A1A-AD7A-950E0F79373D}" type="datetime1">
              <a:rPr lang="en-US" smtClean="0"/>
              <a:t>2/28/2025</a:t>
            </a:fld>
            <a:endParaRPr lang="en-US"/>
          </a:p>
        </p:txBody>
      </p:sp>
      <p:sp>
        <p:nvSpPr>
          <p:cNvPr id="5" name="Slide Number Placeholder 4">
            <a:extLst>
              <a:ext uri="{FF2B5EF4-FFF2-40B4-BE49-F238E27FC236}">
                <a16:creationId xmlns:a16="http://schemas.microsoft.com/office/drawing/2014/main" id="{40B7FE5C-0A1E-356A-A022-E6D158BE099C}"/>
              </a:ext>
            </a:extLst>
          </p:cNvPr>
          <p:cNvSpPr>
            <a:spLocks noGrp="1"/>
          </p:cNvSpPr>
          <p:nvPr>
            <p:ph type="sldNum" sz="quarter" idx="12"/>
          </p:nvPr>
        </p:nvSpPr>
        <p:spPr/>
        <p:txBody>
          <a:bodyPr/>
          <a:lstStyle/>
          <a:p>
            <a:fld id="{6E739343-EDE5-4972-96CF-6EB2A8A7049F}" type="slidenum">
              <a:rPr lang="en-US" smtClean="0"/>
              <a:t>26</a:t>
            </a:fld>
            <a:endParaRPr lang="en-US"/>
          </a:p>
        </p:txBody>
      </p:sp>
      <p:pic>
        <p:nvPicPr>
          <p:cNvPr id="2050" name="Picture 2" descr="Types of machine learning algorithms for beginners - supervised, unsupervised, semi-supervised, reinforcement | LITSLINK Blog">
            <a:extLst>
              <a:ext uri="{FF2B5EF4-FFF2-40B4-BE49-F238E27FC236}">
                <a16:creationId xmlns:a16="http://schemas.microsoft.com/office/drawing/2014/main" id="{024F86F7-0927-D76B-3316-F913E06171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6741" cy="63246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6A15F4B-DC40-DCFE-C213-62EC2FFE7A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820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6D6E-5158-469F-547E-C3859BC239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0FD3DA-47B3-2522-0635-1CD0B6B7C4DC}"/>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C5A42C0D-74F7-E3F5-8482-C4FAC2348A93}"/>
              </a:ext>
            </a:extLst>
          </p:cNvPr>
          <p:cNvSpPr>
            <a:spLocks noGrp="1"/>
          </p:cNvSpPr>
          <p:nvPr>
            <p:ph type="dt" sz="half" idx="10"/>
          </p:nvPr>
        </p:nvSpPr>
        <p:spPr/>
        <p:txBody>
          <a:bodyPr/>
          <a:lstStyle/>
          <a:p>
            <a:fld id="{4E29F4EC-320C-4A1A-AD7A-950E0F79373D}" type="datetime1">
              <a:rPr lang="en-US" smtClean="0"/>
              <a:t>2/28/2025</a:t>
            </a:fld>
            <a:endParaRPr lang="en-US"/>
          </a:p>
        </p:txBody>
      </p:sp>
      <p:sp>
        <p:nvSpPr>
          <p:cNvPr id="5" name="Slide Number Placeholder 4">
            <a:extLst>
              <a:ext uri="{FF2B5EF4-FFF2-40B4-BE49-F238E27FC236}">
                <a16:creationId xmlns:a16="http://schemas.microsoft.com/office/drawing/2014/main" id="{D6F54B08-E82D-83DC-54D5-0A9EE9F3E8BF}"/>
              </a:ext>
            </a:extLst>
          </p:cNvPr>
          <p:cNvSpPr>
            <a:spLocks noGrp="1"/>
          </p:cNvSpPr>
          <p:nvPr>
            <p:ph type="sldNum" sz="quarter" idx="12"/>
          </p:nvPr>
        </p:nvSpPr>
        <p:spPr/>
        <p:txBody>
          <a:bodyPr/>
          <a:lstStyle/>
          <a:p>
            <a:fld id="{6E739343-EDE5-4972-96CF-6EB2A8A7049F}" type="slidenum">
              <a:rPr lang="en-US" smtClean="0"/>
              <a:t>27</a:t>
            </a:fld>
            <a:endParaRPr lang="en-US"/>
          </a:p>
        </p:txBody>
      </p:sp>
      <p:pic>
        <p:nvPicPr>
          <p:cNvPr id="4098" name="Picture 2" descr="Frontiers | Machine Learning Techniques for Personalised Medicine ...">
            <a:extLst>
              <a:ext uri="{FF2B5EF4-FFF2-40B4-BE49-F238E27FC236}">
                <a16:creationId xmlns:a16="http://schemas.microsoft.com/office/drawing/2014/main" id="{544A2D22-885F-B407-089A-DE0BE367D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938" y="685800"/>
            <a:ext cx="10144125" cy="5486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0FF8475-1BC5-26F0-4F41-C7E479CFC648}"/>
              </a:ext>
            </a:extLst>
          </p:cNvPr>
          <p:cNvSpPr txBox="1">
            <a:spLocks/>
          </p:cNvSpPr>
          <p:nvPr/>
        </p:nvSpPr>
        <p:spPr>
          <a:xfrm>
            <a:off x="0" y="-692289"/>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t>Types of problems</a:t>
            </a:r>
            <a:endParaRPr lang="en-US" dirty="0"/>
          </a:p>
        </p:txBody>
      </p:sp>
    </p:spTree>
    <p:extLst>
      <p:ext uri="{BB962C8B-B14F-4D97-AF65-F5344CB8AC3E}">
        <p14:creationId xmlns:p14="http://schemas.microsoft.com/office/powerpoint/2010/main" val="2422292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3365B-59DB-07C3-271A-CE119901B2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9FC913-73E4-3E5C-6C34-EFCD1BFE647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410A484-4AEE-E318-0E76-2721F45A8BC3}"/>
              </a:ext>
            </a:extLst>
          </p:cNvPr>
          <p:cNvPicPr>
            <a:picLocks noChangeAspect="1"/>
          </p:cNvPicPr>
          <p:nvPr/>
        </p:nvPicPr>
        <p:blipFill>
          <a:blip r:embed="rId2"/>
          <a:stretch>
            <a:fillRect/>
          </a:stretch>
        </p:blipFill>
        <p:spPr>
          <a:xfrm>
            <a:off x="364749" y="412109"/>
            <a:ext cx="11462502" cy="5848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Date Placeholder 3">
            <a:extLst>
              <a:ext uri="{FF2B5EF4-FFF2-40B4-BE49-F238E27FC236}">
                <a16:creationId xmlns:a16="http://schemas.microsoft.com/office/drawing/2014/main" id="{1C48601D-396F-A316-C7B7-69BAE7E1933E}"/>
              </a:ext>
            </a:extLst>
          </p:cNvPr>
          <p:cNvSpPr>
            <a:spLocks noGrp="1"/>
          </p:cNvSpPr>
          <p:nvPr>
            <p:ph type="dt" sz="half" idx="10"/>
          </p:nvPr>
        </p:nvSpPr>
        <p:spPr/>
        <p:txBody>
          <a:bodyPr/>
          <a:lstStyle/>
          <a:p>
            <a:fld id="{E84D56EF-0DEC-4021-B4A4-7752B4DE6F9A}" type="datetime1">
              <a:rPr lang="en-US" smtClean="0"/>
              <a:t>2/28/2025</a:t>
            </a:fld>
            <a:endParaRPr lang="en-US"/>
          </a:p>
        </p:txBody>
      </p:sp>
      <p:sp>
        <p:nvSpPr>
          <p:cNvPr id="6" name="Slide Number Placeholder 5">
            <a:extLst>
              <a:ext uri="{FF2B5EF4-FFF2-40B4-BE49-F238E27FC236}">
                <a16:creationId xmlns:a16="http://schemas.microsoft.com/office/drawing/2014/main" id="{7CB5E193-5F11-F25F-FD91-A20AB58D4C60}"/>
              </a:ext>
            </a:extLst>
          </p:cNvPr>
          <p:cNvSpPr>
            <a:spLocks noGrp="1"/>
          </p:cNvSpPr>
          <p:nvPr>
            <p:ph type="sldNum" sz="quarter" idx="12"/>
          </p:nvPr>
        </p:nvSpPr>
        <p:spPr/>
        <p:txBody>
          <a:bodyPr/>
          <a:lstStyle/>
          <a:p>
            <a:fld id="{6E739343-EDE5-4972-96CF-6EB2A8A7049F}" type="slidenum">
              <a:rPr lang="en-US" smtClean="0"/>
              <a:t>28</a:t>
            </a:fld>
            <a:endParaRPr lang="en-US"/>
          </a:p>
        </p:txBody>
      </p:sp>
      <p:pic>
        <p:nvPicPr>
          <p:cNvPr id="7" name="Picture 6">
            <a:extLst>
              <a:ext uri="{FF2B5EF4-FFF2-40B4-BE49-F238E27FC236}">
                <a16:creationId xmlns:a16="http://schemas.microsoft.com/office/drawing/2014/main" id="{370F4389-6549-999B-616B-7F762A191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084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54AC5-E6F2-B618-90DE-3B8696554876}"/>
              </a:ext>
            </a:extLst>
          </p:cNvPr>
          <p:cNvSpPr>
            <a:spLocks noGrp="1"/>
          </p:cNvSpPr>
          <p:nvPr>
            <p:ph type="title"/>
          </p:nvPr>
        </p:nvSpPr>
        <p:spPr>
          <a:xfrm>
            <a:off x="1097280" y="286603"/>
            <a:ext cx="10058400" cy="833985"/>
          </a:xfrm>
        </p:spPr>
        <p:txBody>
          <a:bodyPr/>
          <a:lstStyle/>
          <a:p>
            <a:r>
              <a:rPr lang="en-US" dirty="0">
                <a:latin typeface="Times New Roman" panose="02020603050405020304" pitchFamily="18" charset="0"/>
                <a:cs typeface="Times New Roman" panose="02020603050405020304" pitchFamily="18" charset="0"/>
              </a:rPr>
              <a:t>What is Unsupervised Learning</a:t>
            </a:r>
            <a:endParaRPr lang="en-US" dirty="0"/>
          </a:p>
        </p:txBody>
      </p:sp>
      <p:sp>
        <p:nvSpPr>
          <p:cNvPr id="3" name="Content Placeholder 2">
            <a:extLst>
              <a:ext uri="{FF2B5EF4-FFF2-40B4-BE49-F238E27FC236}">
                <a16:creationId xmlns:a16="http://schemas.microsoft.com/office/drawing/2014/main" id="{D120F381-C94C-6D11-A2A8-B3457BA9307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F6858FA-8A92-C0F4-D9A3-C2A3A0037A90}"/>
              </a:ext>
            </a:extLst>
          </p:cNvPr>
          <p:cNvPicPr>
            <a:picLocks noChangeAspect="1"/>
          </p:cNvPicPr>
          <p:nvPr/>
        </p:nvPicPr>
        <p:blipFill>
          <a:blip r:embed="rId2"/>
          <a:stretch>
            <a:fillRect/>
          </a:stretch>
        </p:blipFill>
        <p:spPr>
          <a:xfrm>
            <a:off x="698799" y="1351877"/>
            <a:ext cx="11008481" cy="4632064"/>
          </a:xfrm>
          <a:prstGeom prst="rect">
            <a:avLst/>
          </a:prstGeom>
          <a:ln>
            <a:noFill/>
          </a:ln>
          <a:effectLst>
            <a:outerShdw blurRad="292100" dist="139700" dir="2700000" algn="tl" rotWithShape="0">
              <a:srgbClr val="333333">
                <a:alpha val="65000"/>
              </a:srgbClr>
            </a:outerShdw>
          </a:effectLst>
        </p:spPr>
      </p:pic>
      <p:sp>
        <p:nvSpPr>
          <p:cNvPr id="4" name="Date Placeholder 3">
            <a:extLst>
              <a:ext uri="{FF2B5EF4-FFF2-40B4-BE49-F238E27FC236}">
                <a16:creationId xmlns:a16="http://schemas.microsoft.com/office/drawing/2014/main" id="{79FCC9A7-FD21-A4B8-4671-B26D26A9EB61}"/>
              </a:ext>
            </a:extLst>
          </p:cNvPr>
          <p:cNvSpPr>
            <a:spLocks noGrp="1"/>
          </p:cNvSpPr>
          <p:nvPr>
            <p:ph type="dt" sz="half" idx="10"/>
          </p:nvPr>
        </p:nvSpPr>
        <p:spPr/>
        <p:txBody>
          <a:bodyPr/>
          <a:lstStyle/>
          <a:p>
            <a:fld id="{EDC35689-B40A-4CC7-96CC-E3E4681D04BD}" type="datetime1">
              <a:rPr lang="en-US" smtClean="0"/>
              <a:t>2/28/2025</a:t>
            </a:fld>
            <a:endParaRPr lang="en-US"/>
          </a:p>
        </p:txBody>
      </p:sp>
      <p:sp>
        <p:nvSpPr>
          <p:cNvPr id="6" name="Slide Number Placeholder 5">
            <a:extLst>
              <a:ext uri="{FF2B5EF4-FFF2-40B4-BE49-F238E27FC236}">
                <a16:creationId xmlns:a16="http://schemas.microsoft.com/office/drawing/2014/main" id="{6BD1C3A6-52DD-A6A1-CDD6-E2B8B2F7E072}"/>
              </a:ext>
            </a:extLst>
          </p:cNvPr>
          <p:cNvSpPr>
            <a:spLocks noGrp="1"/>
          </p:cNvSpPr>
          <p:nvPr>
            <p:ph type="sldNum" sz="quarter" idx="12"/>
          </p:nvPr>
        </p:nvSpPr>
        <p:spPr/>
        <p:txBody>
          <a:bodyPr/>
          <a:lstStyle/>
          <a:p>
            <a:fld id="{6E739343-EDE5-4972-96CF-6EB2A8A7049F}" type="slidenum">
              <a:rPr lang="en-US" smtClean="0"/>
              <a:t>29</a:t>
            </a:fld>
            <a:endParaRPr lang="en-US"/>
          </a:p>
        </p:txBody>
      </p:sp>
      <p:pic>
        <p:nvPicPr>
          <p:cNvPr id="7" name="Picture 6">
            <a:extLst>
              <a:ext uri="{FF2B5EF4-FFF2-40B4-BE49-F238E27FC236}">
                <a16:creationId xmlns:a16="http://schemas.microsoft.com/office/drawing/2014/main" id="{3E61BA3A-748C-2CE3-BCC6-3EC48EF92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659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D1E24-D684-429C-577D-6E812943E630}"/>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130F4FFA-CD08-ABE1-F0E0-D5907422A26E}"/>
              </a:ext>
            </a:extLst>
          </p:cNvPr>
          <p:cNvPicPr>
            <a:picLocks noChangeAspect="1"/>
          </p:cNvPicPr>
          <p:nvPr/>
        </p:nvPicPr>
        <p:blipFill>
          <a:blip r:embed="rId3"/>
          <a:stretch>
            <a:fillRect/>
          </a:stretch>
        </p:blipFill>
        <p:spPr>
          <a:xfrm>
            <a:off x="759383" y="1568331"/>
            <a:ext cx="11248148" cy="547396"/>
          </a:xfrm>
          <a:prstGeom prst="rect">
            <a:avLst/>
          </a:prstGeom>
        </p:spPr>
      </p:pic>
      <p:sp>
        <p:nvSpPr>
          <p:cNvPr id="2" name="Title 1">
            <a:extLst>
              <a:ext uri="{FF2B5EF4-FFF2-40B4-BE49-F238E27FC236}">
                <a16:creationId xmlns:a16="http://schemas.microsoft.com/office/drawing/2014/main" id="{47E990E2-8BD3-831A-F2EE-B3398CE8B8D3}"/>
              </a:ext>
            </a:extLst>
          </p:cNvPr>
          <p:cNvSpPr>
            <a:spLocks noGrp="1"/>
          </p:cNvSpPr>
          <p:nvPr>
            <p:ph type="title"/>
          </p:nvPr>
        </p:nvSpPr>
        <p:spPr>
          <a:xfrm>
            <a:off x="101995" y="0"/>
            <a:ext cx="10058400" cy="781863"/>
          </a:xfrm>
        </p:spPr>
        <p:txBody>
          <a:bodyPr/>
          <a:lstStyle/>
          <a:p>
            <a:r>
              <a:rPr lang="en-US" dirty="0">
                <a:latin typeface="Times New Roman" panose="02020603050405020304" pitchFamily="18" charset="0"/>
                <a:cs typeface="Times New Roman" panose="02020603050405020304" pitchFamily="18" charset="0"/>
              </a:rPr>
              <a:t>Where is AI used?</a:t>
            </a:r>
          </a:p>
        </p:txBody>
      </p:sp>
      <p:pic>
        <p:nvPicPr>
          <p:cNvPr id="1026" name="Picture 2" descr="Generative AI in Healthcare">
            <a:extLst>
              <a:ext uri="{FF2B5EF4-FFF2-40B4-BE49-F238E27FC236}">
                <a16:creationId xmlns:a16="http://schemas.microsoft.com/office/drawing/2014/main" id="{5F9FACBE-8FE6-92E0-3703-6A9533560B0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83694" y="905393"/>
            <a:ext cx="10058400" cy="5047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Date Placeholder 2">
            <a:extLst>
              <a:ext uri="{FF2B5EF4-FFF2-40B4-BE49-F238E27FC236}">
                <a16:creationId xmlns:a16="http://schemas.microsoft.com/office/drawing/2014/main" id="{477BDBFF-B3DA-65C6-0AF5-D7356C549290}"/>
              </a:ext>
            </a:extLst>
          </p:cNvPr>
          <p:cNvSpPr>
            <a:spLocks noGrp="1"/>
          </p:cNvSpPr>
          <p:nvPr>
            <p:ph type="dt" sz="half" idx="10"/>
          </p:nvPr>
        </p:nvSpPr>
        <p:spPr/>
        <p:txBody>
          <a:bodyPr/>
          <a:lstStyle/>
          <a:p>
            <a:fld id="{03889BCE-E8AD-48D3-8924-7927A14AD322}" type="datetime1">
              <a:rPr lang="en-US" smtClean="0"/>
              <a:t>2/28/2025</a:t>
            </a:fld>
            <a:endParaRPr lang="en-US"/>
          </a:p>
        </p:txBody>
      </p:sp>
      <p:sp>
        <p:nvSpPr>
          <p:cNvPr id="4" name="Slide Number Placeholder 3">
            <a:extLst>
              <a:ext uri="{FF2B5EF4-FFF2-40B4-BE49-F238E27FC236}">
                <a16:creationId xmlns:a16="http://schemas.microsoft.com/office/drawing/2014/main" id="{A2A1DEBB-4FF3-C66D-CC9D-8675FEC5E4F1}"/>
              </a:ext>
            </a:extLst>
          </p:cNvPr>
          <p:cNvSpPr>
            <a:spLocks noGrp="1"/>
          </p:cNvSpPr>
          <p:nvPr>
            <p:ph type="sldNum" sz="quarter" idx="12"/>
          </p:nvPr>
        </p:nvSpPr>
        <p:spPr/>
        <p:txBody>
          <a:bodyPr/>
          <a:lstStyle/>
          <a:p>
            <a:fld id="{6E739343-EDE5-4972-96CF-6EB2A8A7049F}" type="slidenum">
              <a:rPr lang="en-US" smtClean="0"/>
              <a:t>3</a:t>
            </a:fld>
            <a:endParaRPr lang="en-US"/>
          </a:p>
        </p:txBody>
      </p:sp>
      <p:pic>
        <p:nvPicPr>
          <p:cNvPr id="6" name="Picture 6">
            <a:extLst>
              <a:ext uri="{FF2B5EF4-FFF2-40B4-BE49-F238E27FC236}">
                <a16:creationId xmlns:a16="http://schemas.microsoft.com/office/drawing/2014/main" id="{0CB1F155-715F-A2A9-072A-8566BE969E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394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284D01-5994-F6CC-C79B-7CB2EFEF5C62}"/>
              </a:ext>
            </a:extLst>
          </p:cNvPr>
          <p:cNvPicPr>
            <a:picLocks noChangeAspect="1"/>
          </p:cNvPicPr>
          <p:nvPr/>
        </p:nvPicPr>
        <p:blipFill>
          <a:blip r:embed="rId2"/>
          <a:stretch>
            <a:fillRect/>
          </a:stretch>
        </p:blipFill>
        <p:spPr>
          <a:xfrm>
            <a:off x="685949" y="1505221"/>
            <a:ext cx="11248148" cy="274131"/>
          </a:xfrm>
          <a:prstGeom prst="rect">
            <a:avLst/>
          </a:prstGeom>
        </p:spPr>
      </p:pic>
      <p:sp>
        <p:nvSpPr>
          <p:cNvPr id="2" name="Title 1">
            <a:extLst>
              <a:ext uri="{FF2B5EF4-FFF2-40B4-BE49-F238E27FC236}">
                <a16:creationId xmlns:a16="http://schemas.microsoft.com/office/drawing/2014/main" id="{BAA779C6-22F2-9351-94FE-8CD4D4F3D3EA}"/>
              </a:ext>
            </a:extLst>
          </p:cNvPr>
          <p:cNvSpPr>
            <a:spLocks noGrp="1"/>
          </p:cNvSpPr>
          <p:nvPr>
            <p:ph type="title"/>
          </p:nvPr>
        </p:nvSpPr>
        <p:spPr>
          <a:xfrm>
            <a:off x="754922" y="360573"/>
            <a:ext cx="10058400" cy="702303"/>
          </a:xfrm>
        </p:spPr>
        <p:txBody>
          <a:bodyPr>
            <a:normAutofit fontScale="90000"/>
          </a:bodyPr>
          <a:lstStyle/>
          <a:p>
            <a:r>
              <a:rPr lang="en-US" dirty="0">
                <a:latin typeface="Times New Roman" panose="02020603050405020304" pitchFamily="18" charset="0"/>
                <a:cs typeface="Times New Roman" panose="02020603050405020304" pitchFamily="18" charset="0"/>
              </a:rPr>
              <a:t>Unsupervised Learning</a:t>
            </a:r>
            <a:endParaRPr lang="en-US" dirty="0"/>
          </a:p>
        </p:txBody>
      </p:sp>
      <p:sp>
        <p:nvSpPr>
          <p:cNvPr id="3" name="Content Placeholder 2">
            <a:extLst>
              <a:ext uri="{FF2B5EF4-FFF2-40B4-BE49-F238E27FC236}">
                <a16:creationId xmlns:a16="http://schemas.microsoft.com/office/drawing/2014/main" id="{519EB13E-C61D-2D32-B71F-87D08FE00E7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ABC680AA-D3D0-A859-2E05-79860EB35816}"/>
              </a:ext>
            </a:extLst>
          </p:cNvPr>
          <p:cNvPicPr>
            <a:picLocks noChangeAspect="1"/>
          </p:cNvPicPr>
          <p:nvPr/>
        </p:nvPicPr>
        <p:blipFill>
          <a:blip r:embed="rId3"/>
          <a:stretch>
            <a:fillRect/>
          </a:stretch>
        </p:blipFill>
        <p:spPr>
          <a:xfrm>
            <a:off x="1810902" y="1031409"/>
            <a:ext cx="8792281" cy="2877142"/>
          </a:xfrm>
          <a:prstGeom prst="rect">
            <a:avLst/>
          </a:prstGeom>
        </p:spPr>
      </p:pic>
      <p:pic>
        <p:nvPicPr>
          <p:cNvPr id="7" name="Picture 6">
            <a:extLst>
              <a:ext uri="{FF2B5EF4-FFF2-40B4-BE49-F238E27FC236}">
                <a16:creationId xmlns:a16="http://schemas.microsoft.com/office/drawing/2014/main" id="{C83A156F-CB3F-FD06-97CE-AF49FB967184}"/>
              </a:ext>
            </a:extLst>
          </p:cNvPr>
          <p:cNvPicPr>
            <a:picLocks noChangeAspect="1"/>
          </p:cNvPicPr>
          <p:nvPr/>
        </p:nvPicPr>
        <p:blipFill>
          <a:blip r:embed="rId4"/>
          <a:stretch>
            <a:fillRect/>
          </a:stretch>
        </p:blipFill>
        <p:spPr>
          <a:xfrm>
            <a:off x="3723967" y="3536030"/>
            <a:ext cx="4501669" cy="2610245"/>
          </a:xfrm>
          <a:prstGeom prst="rect">
            <a:avLst/>
          </a:prstGeom>
        </p:spPr>
      </p:pic>
      <p:sp>
        <p:nvSpPr>
          <p:cNvPr id="4" name="Date Placeholder 3">
            <a:extLst>
              <a:ext uri="{FF2B5EF4-FFF2-40B4-BE49-F238E27FC236}">
                <a16:creationId xmlns:a16="http://schemas.microsoft.com/office/drawing/2014/main" id="{B184AC12-B530-D4CC-CEE8-1D9172B4563C}"/>
              </a:ext>
            </a:extLst>
          </p:cNvPr>
          <p:cNvSpPr>
            <a:spLocks noGrp="1"/>
          </p:cNvSpPr>
          <p:nvPr>
            <p:ph type="dt" sz="half" idx="10"/>
          </p:nvPr>
        </p:nvSpPr>
        <p:spPr/>
        <p:txBody>
          <a:bodyPr/>
          <a:lstStyle/>
          <a:p>
            <a:fld id="{6807CB00-A2BE-4EBD-9460-79160DB37928}" type="datetime1">
              <a:rPr lang="en-US" smtClean="0"/>
              <a:t>2/28/2025</a:t>
            </a:fld>
            <a:endParaRPr lang="en-US"/>
          </a:p>
        </p:txBody>
      </p:sp>
      <p:sp>
        <p:nvSpPr>
          <p:cNvPr id="6" name="Slide Number Placeholder 5">
            <a:extLst>
              <a:ext uri="{FF2B5EF4-FFF2-40B4-BE49-F238E27FC236}">
                <a16:creationId xmlns:a16="http://schemas.microsoft.com/office/drawing/2014/main" id="{AA1C2E78-FEDC-E881-611B-A7E8CA095269}"/>
              </a:ext>
            </a:extLst>
          </p:cNvPr>
          <p:cNvSpPr>
            <a:spLocks noGrp="1"/>
          </p:cNvSpPr>
          <p:nvPr>
            <p:ph type="sldNum" sz="quarter" idx="12"/>
          </p:nvPr>
        </p:nvSpPr>
        <p:spPr/>
        <p:txBody>
          <a:bodyPr/>
          <a:lstStyle/>
          <a:p>
            <a:fld id="{6E739343-EDE5-4972-96CF-6EB2A8A7049F}" type="slidenum">
              <a:rPr lang="en-US" smtClean="0"/>
              <a:t>30</a:t>
            </a:fld>
            <a:endParaRPr lang="en-US"/>
          </a:p>
        </p:txBody>
      </p:sp>
      <p:pic>
        <p:nvPicPr>
          <p:cNvPr id="9" name="Picture 6">
            <a:extLst>
              <a:ext uri="{FF2B5EF4-FFF2-40B4-BE49-F238E27FC236}">
                <a16:creationId xmlns:a16="http://schemas.microsoft.com/office/drawing/2014/main" id="{8ECFBE63-9826-3FC0-566D-DED78C5F2F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972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31A82-D30C-2B0D-5A14-8F6F8DC542A9}"/>
              </a:ext>
            </a:extLst>
          </p:cNvPr>
          <p:cNvSpPr>
            <a:spLocks noGrp="1"/>
          </p:cNvSpPr>
          <p:nvPr>
            <p:ph type="title"/>
          </p:nvPr>
        </p:nvSpPr>
        <p:spPr>
          <a:xfrm>
            <a:off x="811259" y="143592"/>
            <a:ext cx="10058400" cy="424115"/>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6CA3B3B0-304C-AE90-63F4-0688779F4DE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28FE0E9-1D41-1C27-3474-EFB3611E147F}"/>
              </a:ext>
            </a:extLst>
          </p:cNvPr>
          <p:cNvPicPr>
            <a:picLocks noChangeAspect="1"/>
          </p:cNvPicPr>
          <p:nvPr/>
        </p:nvPicPr>
        <p:blipFill>
          <a:blip r:embed="rId2"/>
          <a:stretch>
            <a:fillRect/>
          </a:stretch>
        </p:blipFill>
        <p:spPr>
          <a:xfrm>
            <a:off x="1134248" y="1052973"/>
            <a:ext cx="10058400" cy="486318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Date Placeholder 3">
            <a:extLst>
              <a:ext uri="{FF2B5EF4-FFF2-40B4-BE49-F238E27FC236}">
                <a16:creationId xmlns:a16="http://schemas.microsoft.com/office/drawing/2014/main" id="{BEEE4A21-034D-DFD7-9753-2B2DA2D85037}"/>
              </a:ext>
            </a:extLst>
          </p:cNvPr>
          <p:cNvSpPr>
            <a:spLocks noGrp="1"/>
          </p:cNvSpPr>
          <p:nvPr>
            <p:ph type="dt" sz="half" idx="10"/>
          </p:nvPr>
        </p:nvSpPr>
        <p:spPr/>
        <p:txBody>
          <a:bodyPr/>
          <a:lstStyle/>
          <a:p>
            <a:fld id="{8A41B7FA-3E65-4EA3-9F8F-2F2D3DB47EB0}" type="datetime1">
              <a:rPr lang="en-US" smtClean="0"/>
              <a:t>2/28/2025</a:t>
            </a:fld>
            <a:endParaRPr lang="en-US"/>
          </a:p>
        </p:txBody>
      </p:sp>
      <p:sp>
        <p:nvSpPr>
          <p:cNvPr id="6" name="Slide Number Placeholder 5">
            <a:extLst>
              <a:ext uri="{FF2B5EF4-FFF2-40B4-BE49-F238E27FC236}">
                <a16:creationId xmlns:a16="http://schemas.microsoft.com/office/drawing/2014/main" id="{A9B7B4D9-08D4-B4DF-559A-A858F71E0468}"/>
              </a:ext>
            </a:extLst>
          </p:cNvPr>
          <p:cNvSpPr>
            <a:spLocks noGrp="1"/>
          </p:cNvSpPr>
          <p:nvPr>
            <p:ph type="sldNum" sz="quarter" idx="12"/>
          </p:nvPr>
        </p:nvSpPr>
        <p:spPr/>
        <p:txBody>
          <a:bodyPr/>
          <a:lstStyle/>
          <a:p>
            <a:fld id="{6E739343-EDE5-4972-96CF-6EB2A8A7049F}" type="slidenum">
              <a:rPr lang="en-US" smtClean="0"/>
              <a:t>31</a:t>
            </a:fld>
            <a:endParaRPr lang="en-US"/>
          </a:p>
        </p:txBody>
      </p:sp>
      <p:pic>
        <p:nvPicPr>
          <p:cNvPr id="7" name="Picture 6">
            <a:extLst>
              <a:ext uri="{FF2B5EF4-FFF2-40B4-BE49-F238E27FC236}">
                <a16:creationId xmlns:a16="http://schemas.microsoft.com/office/drawing/2014/main" id="{002D4639-4EA6-6C1A-B891-B16F7CA84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7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8998-D75A-E775-DDEF-131C54233E33}"/>
              </a:ext>
            </a:extLst>
          </p:cNvPr>
          <p:cNvSpPr>
            <a:spLocks noGrp="1"/>
          </p:cNvSpPr>
          <p:nvPr>
            <p:ph type="title"/>
          </p:nvPr>
        </p:nvSpPr>
        <p:spPr>
          <a:xfrm>
            <a:off x="1066800" y="107308"/>
            <a:ext cx="10058400" cy="784679"/>
          </a:xfrm>
        </p:spPr>
        <p:txBody>
          <a:bodyPr/>
          <a:lstStyle/>
          <a:p>
            <a:endParaRPr lang="en-US" dirty="0"/>
          </a:p>
        </p:txBody>
      </p:sp>
      <p:sp>
        <p:nvSpPr>
          <p:cNvPr id="3" name="Content Placeholder 2">
            <a:extLst>
              <a:ext uri="{FF2B5EF4-FFF2-40B4-BE49-F238E27FC236}">
                <a16:creationId xmlns:a16="http://schemas.microsoft.com/office/drawing/2014/main" id="{045C8238-FBF4-FB14-0E41-AF29D25CB0D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87A010A-636E-C667-907C-A28713CDA1EB}"/>
              </a:ext>
            </a:extLst>
          </p:cNvPr>
          <p:cNvPicPr>
            <a:picLocks noChangeAspect="1"/>
          </p:cNvPicPr>
          <p:nvPr/>
        </p:nvPicPr>
        <p:blipFill>
          <a:blip r:embed="rId2"/>
          <a:stretch>
            <a:fillRect/>
          </a:stretch>
        </p:blipFill>
        <p:spPr>
          <a:xfrm>
            <a:off x="1036320" y="1146934"/>
            <a:ext cx="10255090" cy="47634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Date Placeholder 3">
            <a:extLst>
              <a:ext uri="{FF2B5EF4-FFF2-40B4-BE49-F238E27FC236}">
                <a16:creationId xmlns:a16="http://schemas.microsoft.com/office/drawing/2014/main" id="{B01D1E01-526D-3AD5-6225-97935B435EBE}"/>
              </a:ext>
            </a:extLst>
          </p:cNvPr>
          <p:cNvSpPr>
            <a:spLocks noGrp="1"/>
          </p:cNvSpPr>
          <p:nvPr>
            <p:ph type="dt" sz="half" idx="10"/>
          </p:nvPr>
        </p:nvSpPr>
        <p:spPr/>
        <p:txBody>
          <a:bodyPr/>
          <a:lstStyle/>
          <a:p>
            <a:fld id="{87A054EB-3D9D-4A48-ADFA-DAA97E4359BB}" type="datetime1">
              <a:rPr lang="en-US" smtClean="0"/>
              <a:t>2/28/2025</a:t>
            </a:fld>
            <a:endParaRPr lang="en-US"/>
          </a:p>
        </p:txBody>
      </p:sp>
      <p:sp>
        <p:nvSpPr>
          <p:cNvPr id="6" name="Slide Number Placeholder 5">
            <a:extLst>
              <a:ext uri="{FF2B5EF4-FFF2-40B4-BE49-F238E27FC236}">
                <a16:creationId xmlns:a16="http://schemas.microsoft.com/office/drawing/2014/main" id="{067F189A-1B24-AE3D-6061-4BCAFAFD56D7}"/>
              </a:ext>
            </a:extLst>
          </p:cNvPr>
          <p:cNvSpPr>
            <a:spLocks noGrp="1"/>
          </p:cNvSpPr>
          <p:nvPr>
            <p:ph type="sldNum" sz="quarter" idx="12"/>
          </p:nvPr>
        </p:nvSpPr>
        <p:spPr/>
        <p:txBody>
          <a:bodyPr/>
          <a:lstStyle/>
          <a:p>
            <a:fld id="{6E739343-EDE5-4972-96CF-6EB2A8A7049F}" type="slidenum">
              <a:rPr lang="en-US" smtClean="0"/>
              <a:t>32</a:t>
            </a:fld>
            <a:endParaRPr lang="en-US"/>
          </a:p>
        </p:txBody>
      </p:sp>
      <p:pic>
        <p:nvPicPr>
          <p:cNvPr id="7" name="Picture 6">
            <a:extLst>
              <a:ext uri="{FF2B5EF4-FFF2-40B4-BE49-F238E27FC236}">
                <a16:creationId xmlns:a16="http://schemas.microsoft.com/office/drawing/2014/main" id="{D98EBD10-CCD6-26B2-D9B3-99DC67EF9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914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143F27-CC37-16E6-DE60-F85DAAA85A85}"/>
              </a:ext>
            </a:extLst>
          </p:cNvPr>
          <p:cNvPicPr>
            <a:picLocks noChangeAspect="1"/>
          </p:cNvPicPr>
          <p:nvPr/>
        </p:nvPicPr>
        <p:blipFill>
          <a:blip r:embed="rId3"/>
          <a:stretch>
            <a:fillRect/>
          </a:stretch>
        </p:blipFill>
        <p:spPr>
          <a:xfrm>
            <a:off x="697737" y="1499261"/>
            <a:ext cx="11248148" cy="351951"/>
          </a:xfrm>
          <a:prstGeom prst="rect">
            <a:avLst/>
          </a:prstGeom>
        </p:spPr>
      </p:pic>
      <p:sp>
        <p:nvSpPr>
          <p:cNvPr id="2" name="Title 1">
            <a:extLst>
              <a:ext uri="{FF2B5EF4-FFF2-40B4-BE49-F238E27FC236}">
                <a16:creationId xmlns:a16="http://schemas.microsoft.com/office/drawing/2014/main" id="{7C1D6C14-DE07-40A6-3135-B60B68B50F27}"/>
              </a:ext>
            </a:extLst>
          </p:cNvPr>
          <p:cNvSpPr>
            <a:spLocks noGrp="1"/>
          </p:cNvSpPr>
          <p:nvPr>
            <p:ph type="title"/>
          </p:nvPr>
        </p:nvSpPr>
        <p:spPr>
          <a:xfrm>
            <a:off x="445354" y="819644"/>
            <a:ext cx="11641193" cy="679617"/>
          </a:xfrm>
        </p:spPr>
        <p:txBody>
          <a:bodyPr>
            <a:normAutofit fontScale="90000"/>
          </a:bodyPr>
          <a:lstStyle/>
          <a:p>
            <a:r>
              <a:rPr lang="en-US" sz="4400" dirty="0">
                <a:latin typeface="Times New Roman" panose="02020603050405020304" pitchFamily="18" charset="0"/>
                <a:cs typeface="Times New Roman" panose="02020603050405020304" pitchFamily="18" charset="0"/>
              </a:rPr>
              <a:t>Why do we need supervised &amp; Unsupervised learning</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F5FBA59-A143-20C9-CD0D-6CA83BFACCF7}"/>
              </a:ext>
            </a:extLst>
          </p:cNvPr>
          <p:cNvSpPr>
            <a:spLocks noGrp="1"/>
          </p:cNvSpPr>
          <p:nvPr>
            <p:ph idx="1"/>
          </p:nvPr>
        </p:nvSpPr>
        <p:spPr>
          <a:xfrm>
            <a:off x="655248" y="1159452"/>
            <a:ext cx="10058400" cy="4023360"/>
          </a:xfrm>
        </p:spPr>
        <p:txBody>
          <a:bodyPr/>
          <a:lstStyle/>
          <a:p>
            <a:pPr>
              <a:buFont typeface="Arial" panose="020B0604020202020204" pitchFamily="34" charset="0"/>
              <a:buChar char="•"/>
            </a:pPr>
            <a:r>
              <a:rPr lang="en-US" dirty="0"/>
              <a:t>Supervised learning allows us to collect data or produce a data output from the previous experience.</a:t>
            </a:r>
          </a:p>
          <a:p>
            <a:pPr>
              <a:buFont typeface="Arial" panose="020B0604020202020204" pitchFamily="34" charset="0"/>
              <a:buChar char="•"/>
            </a:pPr>
            <a:r>
              <a:rPr lang="en-US" dirty="0"/>
              <a:t>It helps us optimize performance criteria using experience.</a:t>
            </a:r>
          </a:p>
          <a:p>
            <a:pPr>
              <a:buFont typeface="Arial" panose="020B0604020202020204" pitchFamily="34" charset="0"/>
              <a:buChar char="•"/>
            </a:pPr>
            <a:r>
              <a:rPr lang="en-US" dirty="0"/>
              <a:t>Supervised machine learning helps us solve various types of real-world computation problems.</a:t>
            </a:r>
          </a:p>
          <a:p>
            <a:endParaRPr lang="en-US" dirty="0"/>
          </a:p>
        </p:txBody>
      </p:sp>
      <p:sp>
        <p:nvSpPr>
          <p:cNvPr id="5" name="Content Placeholder 2">
            <a:extLst>
              <a:ext uri="{FF2B5EF4-FFF2-40B4-BE49-F238E27FC236}">
                <a16:creationId xmlns:a16="http://schemas.microsoft.com/office/drawing/2014/main" id="{5BD15075-E16D-FF98-DE85-A81EBEA1319C}"/>
              </a:ext>
            </a:extLst>
          </p:cNvPr>
          <p:cNvSpPr txBox="1">
            <a:spLocks/>
          </p:cNvSpPr>
          <p:nvPr/>
        </p:nvSpPr>
        <p:spPr>
          <a:xfrm>
            <a:off x="697737" y="313086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Unsupervised machine learning finds all kinds of unknown patterns in data.</a:t>
            </a:r>
          </a:p>
          <a:p>
            <a:pPr>
              <a:buFont typeface="Arial" panose="020B0604020202020204" pitchFamily="34" charset="0"/>
              <a:buChar char="•"/>
            </a:pPr>
            <a:r>
              <a:rPr lang="en-US" dirty="0"/>
              <a:t>Unsupervised methods help us find features which can be useful for categorization.</a:t>
            </a:r>
          </a:p>
          <a:p>
            <a:pPr>
              <a:buFont typeface="Arial" panose="020B0604020202020204" pitchFamily="34" charset="0"/>
              <a:buChar char="•"/>
            </a:pPr>
            <a:r>
              <a:rPr lang="en-US" dirty="0"/>
              <a:t>It takes place in real time, so all the input data to be analyzed and labeled in the presence of the learners.</a:t>
            </a:r>
          </a:p>
          <a:p>
            <a:pPr>
              <a:buFont typeface="Arial" panose="020B0604020202020204" pitchFamily="34" charset="0"/>
              <a:buChar char="•"/>
            </a:pPr>
            <a:r>
              <a:rPr lang="en-US" dirty="0"/>
              <a:t>It is easier to get unlabeled data from a computer than labeled data because labeling of data needs manual intervention.</a:t>
            </a:r>
          </a:p>
          <a:p>
            <a:endParaRPr lang="en-US" dirty="0"/>
          </a:p>
        </p:txBody>
      </p:sp>
      <p:sp>
        <p:nvSpPr>
          <p:cNvPr id="6" name="Date Placeholder 5">
            <a:extLst>
              <a:ext uri="{FF2B5EF4-FFF2-40B4-BE49-F238E27FC236}">
                <a16:creationId xmlns:a16="http://schemas.microsoft.com/office/drawing/2014/main" id="{A1EAC82E-AA87-A7CA-1F06-56C94B72086D}"/>
              </a:ext>
            </a:extLst>
          </p:cNvPr>
          <p:cNvSpPr>
            <a:spLocks noGrp="1"/>
          </p:cNvSpPr>
          <p:nvPr>
            <p:ph type="dt" sz="half" idx="10"/>
          </p:nvPr>
        </p:nvSpPr>
        <p:spPr/>
        <p:txBody>
          <a:bodyPr/>
          <a:lstStyle/>
          <a:p>
            <a:fld id="{E23CCF29-81A0-4820-82C8-49E3489FB558}" type="datetime1">
              <a:rPr lang="en-US" smtClean="0"/>
              <a:t>2/28/2025</a:t>
            </a:fld>
            <a:endParaRPr lang="en-US"/>
          </a:p>
        </p:txBody>
      </p:sp>
      <p:sp>
        <p:nvSpPr>
          <p:cNvPr id="7" name="Slide Number Placeholder 6">
            <a:extLst>
              <a:ext uri="{FF2B5EF4-FFF2-40B4-BE49-F238E27FC236}">
                <a16:creationId xmlns:a16="http://schemas.microsoft.com/office/drawing/2014/main" id="{C4B40057-BD2F-11C0-2239-279FF5B9D610}"/>
              </a:ext>
            </a:extLst>
          </p:cNvPr>
          <p:cNvSpPr>
            <a:spLocks noGrp="1"/>
          </p:cNvSpPr>
          <p:nvPr>
            <p:ph type="sldNum" sz="quarter" idx="12"/>
          </p:nvPr>
        </p:nvSpPr>
        <p:spPr/>
        <p:txBody>
          <a:bodyPr/>
          <a:lstStyle/>
          <a:p>
            <a:fld id="{6E739343-EDE5-4972-96CF-6EB2A8A7049F}" type="slidenum">
              <a:rPr lang="en-US" smtClean="0"/>
              <a:t>33</a:t>
            </a:fld>
            <a:endParaRPr lang="en-US"/>
          </a:p>
        </p:txBody>
      </p:sp>
      <p:pic>
        <p:nvPicPr>
          <p:cNvPr id="8" name="Picture 6">
            <a:extLst>
              <a:ext uri="{FF2B5EF4-FFF2-40B4-BE49-F238E27FC236}">
                <a16:creationId xmlns:a16="http://schemas.microsoft.com/office/drawing/2014/main" id="{E43AACEC-A38B-FB39-D30E-48EF183EB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737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6BCA15-917E-5E93-B462-4474C55A6ED2}"/>
              </a:ext>
            </a:extLst>
          </p:cNvPr>
          <p:cNvPicPr>
            <a:picLocks noChangeAspect="1"/>
          </p:cNvPicPr>
          <p:nvPr/>
        </p:nvPicPr>
        <p:blipFill>
          <a:blip r:embed="rId3"/>
          <a:stretch>
            <a:fillRect/>
          </a:stretch>
        </p:blipFill>
        <p:spPr>
          <a:xfrm>
            <a:off x="685949" y="1505221"/>
            <a:ext cx="11248148" cy="274131"/>
          </a:xfrm>
          <a:prstGeom prst="rect">
            <a:avLst/>
          </a:prstGeom>
        </p:spPr>
      </p:pic>
      <p:sp>
        <p:nvSpPr>
          <p:cNvPr id="2" name="Title 1">
            <a:extLst>
              <a:ext uri="{FF2B5EF4-FFF2-40B4-BE49-F238E27FC236}">
                <a16:creationId xmlns:a16="http://schemas.microsoft.com/office/drawing/2014/main" id="{FE666BC2-CD54-64E5-D97C-B9744D2609E0}"/>
              </a:ext>
            </a:extLst>
          </p:cNvPr>
          <p:cNvSpPr>
            <a:spLocks noGrp="1"/>
          </p:cNvSpPr>
          <p:nvPr>
            <p:ph type="title"/>
          </p:nvPr>
        </p:nvSpPr>
        <p:spPr>
          <a:xfrm>
            <a:off x="259080" y="155828"/>
            <a:ext cx="9992751" cy="648790"/>
          </a:xfrm>
        </p:spPr>
        <p:txBody>
          <a:bodyPr>
            <a:normAutofit fontScale="90000"/>
          </a:bodyPr>
          <a:lstStyle/>
          <a:p>
            <a:endParaRPr lang="en-US" dirty="0"/>
          </a:p>
        </p:txBody>
      </p:sp>
      <p:sp>
        <p:nvSpPr>
          <p:cNvPr id="5" name="TextBox 4">
            <a:extLst>
              <a:ext uri="{FF2B5EF4-FFF2-40B4-BE49-F238E27FC236}">
                <a16:creationId xmlns:a16="http://schemas.microsoft.com/office/drawing/2014/main" id="{19EF0E7E-7735-5108-CA09-AEF58F001746}"/>
              </a:ext>
            </a:extLst>
          </p:cNvPr>
          <p:cNvSpPr txBox="1"/>
          <p:nvPr/>
        </p:nvSpPr>
        <p:spPr>
          <a:xfrm>
            <a:off x="118530" y="804618"/>
            <a:ext cx="8950569" cy="5632311"/>
          </a:xfrm>
          <a:prstGeom prst="rect">
            <a:avLst/>
          </a:prstGeom>
          <a:noFill/>
        </p:spPr>
        <p:txBody>
          <a:bodyPr wrap="square">
            <a:spAutoFit/>
          </a:bodyPr>
          <a:lstStyle/>
          <a:p>
            <a:r>
              <a:rPr lang="en-US" b="1" dirty="0"/>
              <a:t>1. Healthcare</a:t>
            </a:r>
          </a:p>
          <a:p>
            <a:r>
              <a:rPr lang="en-US" b="1" dirty="0"/>
              <a:t>Disease Diagnosis</a:t>
            </a:r>
          </a:p>
          <a:p>
            <a:pPr>
              <a:buFont typeface="Arial" panose="020B0604020202020204" pitchFamily="34" charset="0"/>
              <a:buChar char="•"/>
            </a:pPr>
            <a:r>
              <a:rPr lang="en-US" b="1" dirty="0"/>
              <a:t>Example:</a:t>
            </a:r>
            <a:r>
              <a:rPr lang="en-US" dirty="0"/>
              <a:t> Predict whether a patient has diabetes (Yes/No) based on factors like glucose level, age, BMI, and blood pressure.</a:t>
            </a:r>
          </a:p>
          <a:p>
            <a:pPr>
              <a:buFont typeface="Arial" panose="020B0604020202020204" pitchFamily="34" charset="0"/>
              <a:buChar char="•"/>
            </a:pPr>
            <a:r>
              <a:rPr lang="en-US" b="1" dirty="0"/>
              <a:t>Model Type:</a:t>
            </a:r>
            <a:r>
              <a:rPr lang="en-US" dirty="0"/>
              <a:t> Logistic Regression, Decision Trees, Random Forest, Neural Networks.</a:t>
            </a:r>
          </a:p>
          <a:p>
            <a:r>
              <a:rPr lang="en-US" b="1" dirty="0"/>
              <a:t>Blood Pressure Prediction</a:t>
            </a:r>
          </a:p>
          <a:p>
            <a:pPr>
              <a:buFont typeface="Arial" panose="020B0604020202020204" pitchFamily="34" charset="0"/>
              <a:buChar char="•"/>
            </a:pPr>
            <a:r>
              <a:rPr lang="en-US" b="1" dirty="0"/>
              <a:t>Example:</a:t>
            </a:r>
            <a:r>
              <a:rPr lang="en-US" dirty="0"/>
              <a:t> Predict a patient’s blood pressure based on age, weight, cholesterol levels, and activity levels.</a:t>
            </a:r>
          </a:p>
          <a:p>
            <a:pPr>
              <a:buFont typeface="Arial" panose="020B0604020202020204" pitchFamily="34" charset="0"/>
              <a:buChar char="•"/>
            </a:pPr>
            <a:r>
              <a:rPr lang="en-US" b="1" dirty="0"/>
              <a:t>Model Type:</a:t>
            </a:r>
            <a:r>
              <a:rPr lang="en-US" dirty="0"/>
              <a:t> Linear Regression, Random Forest Regression, Neural Networks.</a:t>
            </a:r>
          </a:p>
          <a:p>
            <a:pPr>
              <a:buFont typeface="Arial" panose="020B0604020202020204" pitchFamily="34" charset="0"/>
              <a:buChar char="•"/>
            </a:pPr>
            <a:endParaRPr lang="en-US" dirty="0"/>
          </a:p>
          <a:p>
            <a:r>
              <a:rPr lang="en-US" b="1" dirty="0"/>
              <a:t>2. Finance &amp; Banking</a:t>
            </a:r>
          </a:p>
          <a:p>
            <a:r>
              <a:rPr lang="en-US" b="1" dirty="0"/>
              <a:t>Credit Card Fraud Detection</a:t>
            </a:r>
          </a:p>
          <a:p>
            <a:pPr>
              <a:buFont typeface="Arial" panose="020B0604020202020204" pitchFamily="34" charset="0"/>
              <a:buChar char="•"/>
            </a:pPr>
            <a:r>
              <a:rPr lang="en-US" b="1" dirty="0"/>
              <a:t>Example:</a:t>
            </a:r>
            <a:r>
              <a:rPr lang="en-US" dirty="0"/>
              <a:t> Determine if a transaction is fraudulent (Fraud/Not Fraud) based on features like transaction amount, location, and frequency.</a:t>
            </a:r>
          </a:p>
          <a:p>
            <a:pPr>
              <a:buFont typeface="Arial" panose="020B0604020202020204" pitchFamily="34" charset="0"/>
              <a:buChar char="•"/>
            </a:pPr>
            <a:r>
              <a:rPr lang="en-US" b="1" dirty="0"/>
              <a:t>Model Type:</a:t>
            </a:r>
            <a:r>
              <a:rPr lang="en-US" dirty="0"/>
              <a:t> Decision Trees, Random Forest, </a:t>
            </a:r>
            <a:r>
              <a:rPr lang="en-US" dirty="0" err="1"/>
              <a:t>XGBoost</a:t>
            </a:r>
            <a:r>
              <a:rPr lang="en-US" dirty="0"/>
              <a:t>, SVM.</a:t>
            </a:r>
          </a:p>
          <a:p>
            <a:r>
              <a:rPr lang="en-US" b="1" dirty="0"/>
              <a:t>Stock Price Prediction</a:t>
            </a:r>
          </a:p>
          <a:p>
            <a:pPr>
              <a:buFont typeface="Arial" panose="020B0604020202020204" pitchFamily="34" charset="0"/>
              <a:buChar char="•"/>
            </a:pPr>
            <a:r>
              <a:rPr lang="en-US" b="1" dirty="0"/>
              <a:t>Example:</a:t>
            </a:r>
            <a:r>
              <a:rPr lang="en-US" dirty="0"/>
              <a:t> Predict the price of a stock for the next day based on historical prices, trading volume, and macroeconomic indicators.</a:t>
            </a:r>
          </a:p>
          <a:p>
            <a:pPr>
              <a:buFont typeface="Arial" panose="020B0604020202020204" pitchFamily="34" charset="0"/>
              <a:buChar char="•"/>
            </a:pPr>
            <a:r>
              <a:rPr lang="en-US" b="1" dirty="0"/>
              <a:t>Model Type:</a:t>
            </a:r>
            <a:r>
              <a:rPr lang="en-US" dirty="0"/>
              <a:t> Time Series Regression, LSTMs, ARIMA.</a:t>
            </a:r>
          </a:p>
          <a:p>
            <a:pPr>
              <a:buFont typeface="Arial" panose="020B0604020202020204" pitchFamily="34" charset="0"/>
              <a:buChar char="•"/>
            </a:pPr>
            <a:endParaRPr lang="en-US" dirty="0"/>
          </a:p>
        </p:txBody>
      </p:sp>
      <p:pic>
        <p:nvPicPr>
          <p:cNvPr id="3074" name="Picture 2" descr="Healthcare Sector - Overview, Industry Groups, How To Invest">
            <a:extLst>
              <a:ext uri="{FF2B5EF4-FFF2-40B4-BE49-F238E27FC236}">
                <a16:creationId xmlns:a16="http://schemas.microsoft.com/office/drawing/2014/main" id="{07C56549-48E6-27C1-2CC8-471EBE7C54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7051" y="1189911"/>
            <a:ext cx="2617045" cy="1704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6" name="Picture 4" descr="Stock Market Prediction Using Machine ...">
            <a:extLst>
              <a:ext uri="{FF2B5EF4-FFF2-40B4-BE49-F238E27FC236}">
                <a16:creationId xmlns:a16="http://schemas.microsoft.com/office/drawing/2014/main" id="{0C94297D-9DC2-BE64-3F40-5309E7F9C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7052" y="4232636"/>
            <a:ext cx="2617044" cy="1704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Date Placeholder 2">
            <a:extLst>
              <a:ext uri="{FF2B5EF4-FFF2-40B4-BE49-F238E27FC236}">
                <a16:creationId xmlns:a16="http://schemas.microsoft.com/office/drawing/2014/main" id="{A3D62061-69BA-43FB-F75D-553C500DAFEB}"/>
              </a:ext>
            </a:extLst>
          </p:cNvPr>
          <p:cNvSpPr>
            <a:spLocks noGrp="1"/>
          </p:cNvSpPr>
          <p:nvPr>
            <p:ph type="dt" sz="half" idx="10"/>
          </p:nvPr>
        </p:nvSpPr>
        <p:spPr/>
        <p:txBody>
          <a:bodyPr/>
          <a:lstStyle/>
          <a:p>
            <a:fld id="{91F4D699-B974-48AD-BC51-BA9C2DE8E58C}" type="datetime1">
              <a:rPr lang="en-US" smtClean="0"/>
              <a:t>2/28/2025</a:t>
            </a:fld>
            <a:endParaRPr lang="en-US"/>
          </a:p>
        </p:txBody>
      </p:sp>
      <p:sp>
        <p:nvSpPr>
          <p:cNvPr id="4" name="Slide Number Placeholder 3">
            <a:extLst>
              <a:ext uri="{FF2B5EF4-FFF2-40B4-BE49-F238E27FC236}">
                <a16:creationId xmlns:a16="http://schemas.microsoft.com/office/drawing/2014/main" id="{986CCA18-F75B-057A-674F-9788321063EF}"/>
              </a:ext>
            </a:extLst>
          </p:cNvPr>
          <p:cNvSpPr>
            <a:spLocks noGrp="1"/>
          </p:cNvSpPr>
          <p:nvPr>
            <p:ph type="sldNum" sz="quarter" idx="12"/>
          </p:nvPr>
        </p:nvSpPr>
        <p:spPr/>
        <p:txBody>
          <a:bodyPr/>
          <a:lstStyle/>
          <a:p>
            <a:fld id="{6E739343-EDE5-4972-96CF-6EB2A8A7049F}" type="slidenum">
              <a:rPr lang="en-US" smtClean="0"/>
              <a:t>34</a:t>
            </a:fld>
            <a:endParaRPr lang="en-US"/>
          </a:p>
        </p:txBody>
      </p:sp>
      <p:pic>
        <p:nvPicPr>
          <p:cNvPr id="7" name="Picture 6">
            <a:extLst>
              <a:ext uri="{FF2B5EF4-FFF2-40B4-BE49-F238E27FC236}">
                <a16:creationId xmlns:a16="http://schemas.microsoft.com/office/drawing/2014/main" id="{51ABC1BE-5D4E-3F87-FBD1-5024998CEB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735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960650-2F07-159D-2E55-6265650EDABB}"/>
              </a:ext>
            </a:extLst>
          </p:cNvPr>
          <p:cNvPicPr>
            <a:picLocks noChangeAspect="1"/>
          </p:cNvPicPr>
          <p:nvPr/>
        </p:nvPicPr>
        <p:blipFill>
          <a:blip r:embed="rId3"/>
          <a:stretch>
            <a:fillRect/>
          </a:stretch>
        </p:blipFill>
        <p:spPr>
          <a:xfrm>
            <a:off x="685949" y="1505221"/>
            <a:ext cx="11248148" cy="274131"/>
          </a:xfrm>
          <a:prstGeom prst="rect">
            <a:avLst/>
          </a:prstGeom>
        </p:spPr>
      </p:pic>
      <p:sp>
        <p:nvSpPr>
          <p:cNvPr id="2" name="Title 1">
            <a:extLst>
              <a:ext uri="{FF2B5EF4-FFF2-40B4-BE49-F238E27FC236}">
                <a16:creationId xmlns:a16="http://schemas.microsoft.com/office/drawing/2014/main" id="{60AA5BE2-3DD9-6BCD-79D2-8302D0D0AFA5}"/>
              </a:ext>
            </a:extLst>
          </p:cNvPr>
          <p:cNvSpPr>
            <a:spLocks noGrp="1"/>
          </p:cNvSpPr>
          <p:nvPr>
            <p:ph type="title"/>
          </p:nvPr>
        </p:nvSpPr>
        <p:spPr>
          <a:xfrm>
            <a:off x="1097280" y="286603"/>
            <a:ext cx="10058400" cy="522289"/>
          </a:xfrm>
        </p:spPr>
        <p:txBody>
          <a:bodyPr>
            <a:normAutofit fontScale="90000"/>
          </a:bodyPr>
          <a:lstStyle/>
          <a:p>
            <a:endParaRPr lang="en-US" dirty="0"/>
          </a:p>
        </p:txBody>
      </p:sp>
      <p:sp>
        <p:nvSpPr>
          <p:cNvPr id="6" name="TextBox 5">
            <a:extLst>
              <a:ext uri="{FF2B5EF4-FFF2-40B4-BE49-F238E27FC236}">
                <a16:creationId xmlns:a16="http://schemas.microsoft.com/office/drawing/2014/main" id="{67F39E42-775E-BB11-0C22-22E8C5808878}"/>
              </a:ext>
            </a:extLst>
          </p:cNvPr>
          <p:cNvSpPr txBox="1"/>
          <p:nvPr/>
        </p:nvSpPr>
        <p:spPr>
          <a:xfrm>
            <a:off x="56756" y="1073915"/>
            <a:ext cx="9571892" cy="5355312"/>
          </a:xfrm>
          <a:prstGeom prst="rect">
            <a:avLst/>
          </a:prstGeom>
          <a:noFill/>
        </p:spPr>
        <p:txBody>
          <a:bodyPr wrap="square">
            <a:spAutoFit/>
          </a:bodyPr>
          <a:lstStyle/>
          <a:p>
            <a:r>
              <a:rPr lang="en-US" b="1" dirty="0"/>
              <a:t>Education &amp; Learning Systems</a:t>
            </a:r>
          </a:p>
          <a:p>
            <a:r>
              <a:rPr lang="en-US" b="1" dirty="0"/>
              <a:t>Student Performance Prediction</a:t>
            </a:r>
          </a:p>
          <a:p>
            <a:pPr>
              <a:buFont typeface="Arial" panose="020B0604020202020204" pitchFamily="34" charset="0"/>
              <a:buChar char="•"/>
            </a:pPr>
            <a:r>
              <a:rPr lang="en-US" b="1" dirty="0"/>
              <a:t>Example:</a:t>
            </a:r>
            <a:r>
              <a:rPr lang="en-US" dirty="0"/>
              <a:t> Predict whether a student will pass or fail based on attendance, grades, and participation.</a:t>
            </a:r>
          </a:p>
          <a:p>
            <a:pPr>
              <a:buFont typeface="Arial" panose="020B0604020202020204" pitchFamily="34" charset="0"/>
              <a:buChar char="•"/>
            </a:pPr>
            <a:r>
              <a:rPr lang="en-US" b="1" dirty="0"/>
              <a:t>Model Type:</a:t>
            </a:r>
            <a:r>
              <a:rPr lang="en-US" dirty="0"/>
              <a:t> Decision Trees, Random Forest, Logistic Regression.</a:t>
            </a:r>
          </a:p>
          <a:p>
            <a:pPr>
              <a:buFont typeface="Arial" panose="020B0604020202020204" pitchFamily="34" charset="0"/>
              <a:buChar char="•"/>
            </a:pPr>
            <a:endParaRPr lang="en-US" dirty="0"/>
          </a:p>
          <a:p>
            <a:r>
              <a:rPr lang="en-US" b="1" dirty="0"/>
              <a:t>Score Prediction</a:t>
            </a:r>
          </a:p>
          <a:p>
            <a:pPr>
              <a:buFont typeface="Arial" panose="020B0604020202020204" pitchFamily="34" charset="0"/>
              <a:buChar char="•"/>
            </a:pPr>
            <a:r>
              <a:rPr lang="en-US" b="1" dirty="0"/>
              <a:t>Example:</a:t>
            </a:r>
            <a:r>
              <a:rPr lang="en-US" dirty="0"/>
              <a:t> Predict a student’s final exam score based on previous test scores, study hours, and attendance.</a:t>
            </a:r>
          </a:p>
          <a:p>
            <a:pPr>
              <a:buFont typeface="Arial" panose="020B0604020202020204" pitchFamily="34" charset="0"/>
              <a:buChar char="•"/>
            </a:pPr>
            <a:r>
              <a:rPr lang="en-US" b="1" dirty="0"/>
              <a:t>Model Type:</a:t>
            </a:r>
            <a:r>
              <a:rPr lang="en-US" dirty="0"/>
              <a:t> Linear Regression, </a:t>
            </a:r>
            <a:r>
              <a:rPr lang="en-US" dirty="0" err="1"/>
              <a:t>XGBoost</a:t>
            </a:r>
            <a:r>
              <a:rPr lang="en-US" dirty="0"/>
              <a:t>.</a:t>
            </a:r>
          </a:p>
          <a:p>
            <a:pPr>
              <a:buFont typeface="Arial" panose="020B0604020202020204" pitchFamily="34" charset="0"/>
              <a:buChar char="•"/>
            </a:pPr>
            <a:endParaRPr lang="en-US" dirty="0"/>
          </a:p>
          <a:p>
            <a:r>
              <a:rPr lang="en-US" b="1" dirty="0"/>
              <a:t>Entertainment &amp; Social Media</a:t>
            </a:r>
          </a:p>
          <a:p>
            <a:r>
              <a:rPr lang="en-US" b="1" dirty="0"/>
              <a:t>Movie Genre Prediction</a:t>
            </a:r>
          </a:p>
          <a:p>
            <a:pPr>
              <a:buFont typeface="Arial" panose="020B0604020202020204" pitchFamily="34" charset="0"/>
              <a:buChar char="•"/>
            </a:pPr>
            <a:r>
              <a:rPr lang="en-US" b="1" dirty="0"/>
              <a:t>Example:</a:t>
            </a:r>
            <a:r>
              <a:rPr lang="en-US" dirty="0"/>
              <a:t> Classify a movie into genres (Comedy, Action, Horror) based on its description and cast.</a:t>
            </a:r>
          </a:p>
          <a:p>
            <a:pPr>
              <a:buFont typeface="Arial" panose="020B0604020202020204" pitchFamily="34" charset="0"/>
              <a:buChar char="•"/>
            </a:pPr>
            <a:r>
              <a:rPr lang="en-US" b="1" dirty="0"/>
              <a:t>Model Type:</a:t>
            </a:r>
            <a:r>
              <a:rPr lang="en-US" dirty="0"/>
              <a:t> Neural Networks, Naive Bayes, Decision Trees.</a:t>
            </a:r>
          </a:p>
          <a:p>
            <a:pPr>
              <a:buFont typeface="Arial" panose="020B0604020202020204" pitchFamily="34" charset="0"/>
              <a:buChar char="•"/>
            </a:pPr>
            <a:endParaRPr lang="en-US" dirty="0"/>
          </a:p>
          <a:p>
            <a:r>
              <a:rPr lang="en-US" b="1" dirty="0"/>
              <a:t>User Rating Prediction</a:t>
            </a:r>
          </a:p>
          <a:p>
            <a:pPr>
              <a:buFont typeface="Arial" panose="020B0604020202020204" pitchFamily="34" charset="0"/>
              <a:buChar char="•"/>
            </a:pPr>
            <a:r>
              <a:rPr lang="en-US" b="1" dirty="0"/>
              <a:t>Example:</a:t>
            </a:r>
            <a:r>
              <a:rPr lang="en-US" dirty="0"/>
              <a:t> Predict the rating a user will give to a movie based on their past ratings and preferences.</a:t>
            </a:r>
          </a:p>
          <a:p>
            <a:pPr>
              <a:buFont typeface="Arial" panose="020B0604020202020204" pitchFamily="34" charset="0"/>
              <a:buChar char="•"/>
            </a:pPr>
            <a:r>
              <a:rPr lang="en-US" b="1" dirty="0"/>
              <a:t>Model Type:</a:t>
            </a:r>
            <a:r>
              <a:rPr lang="en-US" dirty="0"/>
              <a:t> Matrix Factorization, Neural Networks.</a:t>
            </a:r>
          </a:p>
          <a:p>
            <a:pPr>
              <a:buFont typeface="Arial" panose="020B0604020202020204" pitchFamily="34" charset="0"/>
              <a:buChar char="•"/>
            </a:pPr>
            <a:endParaRPr lang="en-US" dirty="0"/>
          </a:p>
        </p:txBody>
      </p:sp>
      <p:pic>
        <p:nvPicPr>
          <p:cNvPr id="4098" name="Picture 2" descr="Fixing the American Education System | Dad Suggests">
            <a:extLst>
              <a:ext uri="{FF2B5EF4-FFF2-40B4-BE49-F238E27FC236}">
                <a16:creationId xmlns:a16="http://schemas.microsoft.com/office/drawing/2014/main" id="{890B6960-483F-68BB-ECA5-8EA73FD93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5667" y="1166146"/>
            <a:ext cx="2530579" cy="16273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2" name="Picture 6" descr="Entertainment and ICT | Futurism">
            <a:extLst>
              <a:ext uri="{FF2B5EF4-FFF2-40B4-BE49-F238E27FC236}">
                <a16:creationId xmlns:a16="http://schemas.microsoft.com/office/drawing/2014/main" id="{BEA17280-C8C5-F510-DCBD-DD0C1D14EC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8648" y="3627059"/>
            <a:ext cx="2530580" cy="16273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Date Placeholder 2">
            <a:extLst>
              <a:ext uri="{FF2B5EF4-FFF2-40B4-BE49-F238E27FC236}">
                <a16:creationId xmlns:a16="http://schemas.microsoft.com/office/drawing/2014/main" id="{BCB9CE6F-67E5-4D55-BF18-91CCA28693FF}"/>
              </a:ext>
            </a:extLst>
          </p:cNvPr>
          <p:cNvSpPr>
            <a:spLocks noGrp="1"/>
          </p:cNvSpPr>
          <p:nvPr>
            <p:ph type="dt" sz="half" idx="10"/>
          </p:nvPr>
        </p:nvSpPr>
        <p:spPr/>
        <p:txBody>
          <a:bodyPr/>
          <a:lstStyle/>
          <a:p>
            <a:fld id="{CF6BC991-A30A-47E0-936A-81B9A8FC293F}" type="datetime1">
              <a:rPr lang="en-US" smtClean="0"/>
              <a:t>2/28/2025</a:t>
            </a:fld>
            <a:endParaRPr lang="en-US"/>
          </a:p>
        </p:txBody>
      </p:sp>
      <p:sp>
        <p:nvSpPr>
          <p:cNvPr id="5" name="Slide Number Placeholder 4">
            <a:extLst>
              <a:ext uri="{FF2B5EF4-FFF2-40B4-BE49-F238E27FC236}">
                <a16:creationId xmlns:a16="http://schemas.microsoft.com/office/drawing/2014/main" id="{1EE49BB7-65F0-448E-7455-36F19D93C9D7}"/>
              </a:ext>
            </a:extLst>
          </p:cNvPr>
          <p:cNvSpPr>
            <a:spLocks noGrp="1"/>
          </p:cNvSpPr>
          <p:nvPr>
            <p:ph type="sldNum" sz="quarter" idx="12"/>
          </p:nvPr>
        </p:nvSpPr>
        <p:spPr/>
        <p:txBody>
          <a:bodyPr/>
          <a:lstStyle/>
          <a:p>
            <a:fld id="{6E739343-EDE5-4972-96CF-6EB2A8A7049F}" type="slidenum">
              <a:rPr lang="en-US" smtClean="0"/>
              <a:t>35</a:t>
            </a:fld>
            <a:endParaRPr lang="en-US"/>
          </a:p>
        </p:txBody>
      </p:sp>
      <p:pic>
        <p:nvPicPr>
          <p:cNvPr id="7" name="Picture 6">
            <a:extLst>
              <a:ext uri="{FF2B5EF4-FFF2-40B4-BE49-F238E27FC236}">
                <a16:creationId xmlns:a16="http://schemas.microsoft.com/office/drawing/2014/main" id="{366AC148-253C-9CD2-A389-7017D493DD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660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2E97FE-EB8A-E022-857B-6C51B696B49C}"/>
              </a:ext>
            </a:extLst>
          </p:cNvPr>
          <p:cNvPicPr>
            <a:picLocks noChangeAspect="1"/>
          </p:cNvPicPr>
          <p:nvPr/>
        </p:nvPicPr>
        <p:blipFill>
          <a:blip r:embed="rId3"/>
          <a:stretch>
            <a:fillRect/>
          </a:stretch>
        </p:blipFill>
        <p:spPr>
          <a:xfrm>
            <a:off x="759383" y="1568331"/>
            <a:ext cx="11248148" cy="547396"/>
          </a:xfrm>
          <a:prstGeom prst="rect">
            <a:avLst/>
          </a:prstGeom>
        </p:spPr>
      </p:pic>
      <p:sp>
        <p:nvSpPr>
          <p:cNvPr id="2" name="Title 1">
            <a:extLst>
              <a:ext uri="{FF2B5EF4-FFF2-40B4-BE49-F238E27FC236}">
                <a16:creationId xmlns:a16="http://schemas.microsoft.com/office/drawing/2014/main" id="{9D94E21B-44A6-5008-8C0B-BD60352F4614}"/>
              </a:ext>
            </a:extLst>
          </p:cNvPr>
          <p:cNvSpPr>
            <a:spLocks noGrp="1"/>
          </p:cNvSpPr>
          <p:nvPr>
            <p:ph type="title"/>
          </p:nvPr>
        </p:nvSpPr>
        <p:spPr>
          <a:xfrm>
            <a:off x="3142890" y="-4695"/>
            <a:ext cx="10058400" cy="781863"/>
          </a:xfrm>
        </p:spPr>
        <p:txBody>
          <a:bodyPr/>
          <a:lstStyle/>
          <a:p>
            <a:r>
              <a:rPr lang="en-US" dirty="0">
                <a:latin typeface="Times New Roman" panose="02020603050405020304" pitchFamily="18" charset="0"/>
                <a:cs typeface="Times New Roman" panose="02020603050405020304" pitchFamily="18" charset="0"/>
              </a:rPr>
              <a:t>Where is AI used?</a:t>
            </a:r>
          </a:p>
        </p:txBody>
      </p:sp>
      <p:pic>
        <p:nvPicPr>
          <p:cNvPr id="5" name="Picture 4">
            <a:extLst>
              <a:ext uri="{FF2B5EF4-FFF2-40B4-BE49-F238E27FC236}">
                <a16:creationId xmlns:a16="http://schemas.microsoft.com/office/drawing/2014/main" id="{EA6D07E3-86F3-A4DB-C88F-B66EB88CD1E9}"/>
              </a:ext>
            </a:extLst>
          </p:cNvPr>
          <p:cNvPicPr>
            <a:picLocks noChangeAspect="1"/>
          </p:cNvPicPr>
          <p:nvPr/>
        </p:nvPicPr>
        <p:blipFill>
          <a:blip r:embed="rId4"/>
          <a:stretch>
            <a:fillRect/>
          </a:stretch>
        </p:blipFill>
        <p:spPr>
          <a:xfrm>
            <a:off x="278220" y="1415103"/>
            <a:ext cx="3273787" cy="1902629"/>
          </a:xfrm>
          <a:prstGeom prst="rect">
            <a:avLst/>
          </a:prstGeom>
          <a:ln w="88900" cap="sq" cmpd="thickThin">
            <a:solidFill>
              <a:srgbClr val="000000"/>
            </a:solidFill>
            <a:prstDash val="solid"/>
            <a:miter lim="800000"/>
          </a:ln>
          <a:effectLst>
            <a:innerShdw blurRad="76200">
              <a:srgbClr val="000000"/>
            </a:innerShdw>
          </a:effectLst>
        </p:spPr>
      </p:pic>
      <p:pic>
        <p:nvPicPr>
          <p:cNvPr id="1026" name="Picture 2" descr="Generative AI in Healthcare">
            <a:extLst>
              <a:ext uri="{FF2B5EF4-FFF2-40B4-BE49-F238E27FC236}">
                <a16:creationId xmlns:a16="http://schemas.microsoft.com/office/drawing/2014/main" id="{A856D8C9-E2D1-1AE1-6AA7-372C41BC27D2}"/>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7428683" y="968177"/>
            <a:ext cx="4614808" cy="26001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I in Retail">
            <a:extLst>
              <a:ext uri="{FF2B5EF4-FFF2-40B4-BE49-F238E27FC236}">
                <a16:creationId xmlns:a16="http://schemas.microsoft.com/office/drawing/2014/main" id="{5C378343-A7AB-60DD-FB21-F7716283FE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1049" y="3898749"/>
            <a:ext cx="2885897" cy="20446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12" descr="AI in Education">
            <a:extLst>
              <a:ext uri="{FF2B5EF4-FFF2-40B4-BE49-F238E27FC236}">
                <a16:creationId xmlns:a16="http://schemas.microsoft.com/office/drawing/2014/main" id="{2023D8E8-C9F4-C9F4-5BCA-DF211B565A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17" y="3898749"/>
            <a:ext cx="2885897" cy="20446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10" descr="AI in Transportation">
            <a:extLst>
              <a:ext uri="{FF2B5EF4-FFF2-40B4-BE49-F238E27FC236}">
                <a16:creationId xmlns:a16="http://schemas.microsoft.com/office/drawing/2014/main" id="{3AB8A9BD-52F6-E4A3-EB32-2E6A2B6DCD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7815" y="3905678"/>
            <a:ext cx="2321169" cy="20598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4" descr="AI in Finance">
            <a:extLst>
              <a:ext uri="{FF2B5EF4-FFF2-40B4-BE49-F238E27FC236}">
                <a16:creationId xmlns:a16="http://schemas.microsoft.com/office/drawing/2014/main" id="{28E9FAF2-CCA8-77CD-DE1F-9AB2F26C76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9459" y="1415103"/>
            <a:ext cx="3273787" cy="19066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8" descr="AI in Manufacturing">
            <a:extLst>
              <a:ext uri="{FF2B5EF4-FFF2-40B4-BE49-F238E27FC236}">
                <a16:creationId xmlns:a16="http://schemas.microsoft.com/office/drawing/2014/main" id="{74010177-70DF-3115-B05C-D0329E259A6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4283" y="3899672"/>
            <a:ext cx="2885897" cy="20484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Date Placeholder 2">
            <a:extLst>
              <a:ext uri="{FF2B5EF4-FFF2-40B4-BE49-F238E27FC236}">
                <a16:creationId xmlns:a16="http://schemas.microsoft.com/office/drawing/2014/main" id="{E0319E7C-4A39-29E2-8611-BE8242AFBE99}"/>
              </a:ext>
            </a:extLst>
          </p:cNvPr>
          <p:cNvSpPr>
            <a:spLocks noGrp="1"/>
          </p:cNvSpPr>
          <p:nvPr>
            <p:ph type="dt" sz="half" idx="10"/>
          </p:nvPr>
        </p:nvSpPr>
        <p:spPr/>
        <p:txBody>
          <a:bodyPr/>
          <a:lstStyle/>
          <a:p>
            <a:fld id="{03889BCE-E8AD-48D3-8924-7927A14AD322}" type="datetime1">
              <a:rPr lang="en-US" smtClean="0"/>
              <a:t>2/28/2025</a:t>
            </a:fld>
            <a:endParaRPr lang="en-US"/>
          </a:p>
        </p:txBody>
      </p:sp>
      <p:sp>
        <p:nvSpPr>
          <p:cNvPr id="4" name="Slide Number Placeholder 3">
            <a:extLst>
              <a:ext uri="{FF2B5EF4-FFF2-40B4-BE49-F238E27FC236}">
                <a16:creationId xmlns:a16="http://schemas.microsoft.com/office/drawing/2014/main" id="{641CDA67-D311-BA93-9B6C-6CF93FEFEF47}"/>
              </a:ext>
            </a:extLst>
          </p:cNvPr>
          <p:cNvSpPr>
            <a:spLocks noGrp="1"/>
          </p:cNvSpPr>
          <p:nvPr>
            <p:ph type="sldNum" sz="quarter" idx="12"/>
          </p:nvPr>
        </p:nvSpPr>
        <p:spPr/>
        <p:txBody>
          <a:bodyPr/>
          <a:lstStyle/>
          <a:p>
            <a:fld id="{6E739343-EDE5-4972-96CF-6EB2A8A7049F}" type="slidenum">
              <a:rPr lang="en-US" smtClean="0"/>
              <a:t>36</a:t>
            </a:fld>
            <a:endParaRPr lang="en-US"/>
          </a:p>
        </p:txBody>
      </p:sp>
      <p:pic>
        <p:nvPicPr>
          <p:cNvPr id="6" name="Picture 6">
            <a:extLst>
              <a:ext uri="{FF2B5EF4-FFF2-40B4-BE49-F238E27FC236}">
                <a16:creationId xmlns:a16="http://schemas.microsoft.com/office/drawing/2014/main" id="{935EA63B-8B36-DDD7-7503-EF02844A1C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737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21EC6B-7640-602C-3AAF-08F9E6DB0412}"/>
              </a:ext>
            </a:extLst>
          </p:cNvPr>
          <p:cNvPicPr>
            <a:picLocks noChangeAspect="1"/>
          </p:cNvPicPr>
          <p:nvPr/>
        </p:nvPicPr>
        <p:blipFill>
          <a:blip r:embed="rId3"/>
          <a:stretch>
            <a:fillRect/>
          </a:stretch>
        </p:blipFill>
        <p:spPr>
          <a:xfrm>
            <a:off x="697737" y="1572036"/>
            <a:ext cx="11248148" cy="547396"/>
          </a:xfrm>
          <a:prstGeom prst="rect">
            <a:avLst/>
          </a:prstGeom>
        </p:spPr>
      </p:pic>
      <p:sp>
        <p:nvSpPr>
          <p:cNvPr id="2" name="Title 1">
            <a:extLst>
              <a:ext uri="{FF2B5EF4-FFF2-40B4-BE49-F238E27FC236}">
                <a16:creationId xmlns:a16="http://schemas.microsoft.com/office/drawing/2014/main" id="{81FF3816-2128-465A-E5C8-5A24CA9FFC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04D21F-0986-D9DB-056D-67972263BE1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36477F2-ED16-09EE-632B-BBD1F1AA0A1D}"/>
              </a:ext>
            </a:extLst>
          </p:cNvPr>
          <p:cNvPicPr>
            <a:picLocks noChangeAspect="1"/>
          </p:cNvPicPr>
          <p:nvPr/>
        </p:nvPicPr>
        <p:blipFill>
          <a:blip r:embed="rId4"/>
          <a:stretch>
            <a:fillRect/>
          </a:stretch>
        </p:blipFill>
        <p:spPr>
          <a:xfrm>
            <a:off x="2413273" y="1043014"/>
            <a:ext cx="7246431" cy="5043516"/>
          </a:xfrm>
          <a:prstGeom prst="rect">
            <a:avLst/>
          </a:prstGeom>
          <a:ln>
            <a:noFill/>
          </a:ln>
          <a:effectLst>
            <a:outerShdw blurRad="292100" dist="139700" dir="2700000" algn="tl" rotWithShape="0">
              <a:srgbClr val="333333">
                <a:alpha val="65000"/>
              </a:srgbClr>
            </a:outerShdw>
          </a:effectLst>
        </p:spPr>
      </p:pic>
      <p:sp>
        <p:nvSpPr>
          <p:cNvPr id="6" name="Date Placeholder 5">
            <a:extLst>
              <a:ext uri="{FF2B5EF4-FFF2-40B4-BE49-F238E27FC236}">
                <a16:creationId xmlns:a16="http://schemas.microsoft.com/office/drawing/2014/main" id="{FEE53BE7-44C8-92B6-C6B3-AF22332CA226}"/>
              </a:ext>
            </a:extLst>
          </p:cNvPr>
          <p:cNvSpPr>
            <a:spLocks noGrp="1"/>
          </p:cNvSpPr>
          <p:nvPr>
            <p:ph type="dt" sz="half" idx="10"/>
          </p:nvPr>
        </p:nvSpPr>
        <p:spPr/>
        <p:txBody>
          <a:bodyPr/>
          <a:lstStyle/>
          <a:p>
            <a:fld id="{97D898E3-F693-40F5-9F29-E3B39C73F35E}" type="datetime1">
              <a:rPr lang="en-US" smtClean="0"/>
              <a:t>2/28/2025</a:t>
            </a:fld>
            <a:endParaRPr lang="en-US"/>
          </a:p>
        </p:txBody>
      </p:sp>
      <p:sp>
        <p:nvSpPr>
          <p:cNvPr id="7" name="Slide Number Placeholder 6">
            <a:extLst>
              <a:ext uri="{FF2B5EF4-FFF2-40B4-BE49-F238E27FC236}">
                <a16:creationId xmlns:a16="http://schemas.microsoft.com/office/drawing/2014/main" id="{B40AF8E7-A80D-E2BA-36E6-E37B3CF60281}"/>
              </a:ext>
            </a:extLst>
          </p:cNvPr>
          <p:cNvSpPr>
            <a:spLocks noGrp="1"/>
          </p:cNvSpPr>
          <p:nvPr>
            <p:ph type="sldNum" sz="quarter" idx="12"/>
          </p:nvPr>
        </p:nvSpPr>
        <p:spPr/>
        <p:txBody>
          <a:bodyPr/>
          <a:lstStyle/>
          <a:p>
            <a:fld id="{6E739343-EDE5-4972-96CF-6EB2A8A7049F}" type="slidenum">
              <a:rPr lang="en-US" smtClean="0"/>
              <a:t>37</a:t>
            </a:fld>
            <a:endParaRPr lang="en-US"/>
          </a:p>
        </p:txBody>
      </p:sp>
      <p:pic>
        <p:nvPicPr>
          <p:cNvPr id="8" name="Picture 6">
            <a:extLst>
              <a:ext uri="{FF2B5EF4-FFF2-40B4-BE49-F238E27FC236}">
                <a16:creationId xmlns:a16="http://schemas.microsoft.com/office/drawing/2014/main" id="{DF33002C-DB6C-F1A3-21C8-AC20944C0B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175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B8DD5C-BECC-FD84-586C-2BDD9AD3AC66}"/>
              </a:ext>
            </a:extLst>
          </p:cNvPr>
          <p:cNvPicPr>
            <a:picLocks noChangeAspect="1"/>
          </p:cNvPicPr>
          <p:nvPr/>
        </p:nvPicPr>
        <p:blipFill>
          <a:blip r:embed="rId2"/>
          <a:stretch>
            <a:fillRect/>
          </a:stretch>
        </p:blipFill>
        <p:spPr>
          <a:xfrm>
            <a:off x="713148" y="1637117"/>
            <a:ext cx="11248148" cy="547396"/>
          </a:xfrm>
          <a:prstGeom prst="rect">
            <a:avLst/>
          </a:prstGeom>
        </p:spPr>
      </p:pic>
      <p:sp>
        <p:nvSpPr>
          <p:cNvPr id="2" name="Title 1">
            <a:extLst>
              <a:ext uri="{FF2B5EF4-FFF2-40B4-BE49-F238E27FC236}">
                <a16:creationId xmlns:a16="http://schemas.microsoft.com/office/drawing/2014/main" id="{A8A6426F-073E-A4EA-F02F-6E01A70280B4}"/>
              </a:ext>
            </a:extLst>
          </p:cNvPr>
          <p:cNvSpPr>
            <a:spLocks noGrp="1"/>
          </p:cNvSpPr>
          <p:nvPr>
            <p:ph type="title"/>
          </p:nvPr>
        </p:nvSpPr>
        <p:spPr>
          <a:xfrm>
            <a:off x="1682322" y="-49482"/>
            <a:ext cx="10058400" cy="883482"/>
          </a:xfrm>
        </p:spPr>
        <p:txBody>
          <a:bodyPr>
            <a:normAutofit/>
          </a:bodyPr>
          <a:lstStyle/>
          <a:p>
            <a:r>
              <a:rPr lang="en-US" b="0" i="0" dirty="0">
                <a:effectLst/>
                <a:latin typeface="Times New Roman" panose="02020603050405020304" pitchFamily="18" charset="0"/>
                <a:cs typeface="Times New Roman" panose="02020603050405020304" pitchFamily="18" charset="0"/>
              </a:rPr>
              <a:t>Introduction to machine learning</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1B415EF-77FF-81A9-8283-0D2DE51838A6}"/>
              </a:ext>
            </a:extLst>
          </p:cNvPr>
          <p:cNvSpPr>
            <a:spLocks noGrp="1"/>
          </p:cNvSpPr>
          <p:nvPr>
            <p:ph idx="1"/>
          </p:nvPr>
        </p:nvSpPr>
        <p:spPr>
          <a:xfrm>
            <a:off x="650084" y="1054249"/>
            <a:ext cx="10600622" cy="4023360"/>
          </a:xfrm>
        </p:spPr>
        <p:txBody>
          <a:bodyPr>
            <a:normAutofit/>
          </a:bodyPr>
          <a:lstStyle/>
          <a:p>
            <a:pPr>
              <a:buFont typeface="Wingdings" panose="05000000000000000000" pitchFamily="2" charset="2"/>
              <a:buChar char="Ø"/>
            </a:pPr>
            <a:r>
              <a:rPr lang="en-US" b="0" i="0" dirty="0">
                <a:effectLst/>
                <a:latin typeface="Optima"/>
              </a:rPr>
              <a:t>Machine learning is a branch of artificial intelligence that focuses on developing algorithms and models that enable computers to learn from and make predictions or decisions based on data.</a:t>
            </a:r>
          </a:p>
          <a:p>
            <a:pPr>
              <a:buFont typeface="Wingdings" panose="05000000000000000000" pitchFamily="2" charset="2"/>
              <a:buChar char="Ø"/>
            </a:pPr>
            <a:r>
              <a:rPr lang="en-US" b="0" i="0" dirty="0">
                <a:effectLst/>
                <a:latin typeface="Optima"/>
              </a:rPr>
              <a:t>It involves training machines to recognize patterns and make accurate predictions without being explicitly programmed.</a:t>
            </a:r>
          </a:p>
          <a:p>
            <a:pPr>
              <a:buFont typeface="Wingdings" panose="05000000000000000000" pitchFamily="2" charset="2"/>
              <a:buChar char="Ø"/>
            </a:pPr>
            <a:r>
              <a:rPr lang="en-US" b="0" i="0" dirty="0">
                <a:effectLst/>
                <a:latin typeface="Optima"/>
              </a:rPr>
              <a:t>Machine learning is used in various applications, including image recognition, natural language processing, and predictive analytics.</a:t>
            </a:r>
            <a:endParaRPr lang="en-US" dirty="0"/>
          </a:p>
        </p:txBody>
      </p:sp>
      <p:pic>
        <p:nvPicPr>
          <p:cNvPr id="3074" name="Picture 2" descr="Introduction to unsupervised hot sale learning">
            <a:extLst>
              <a:ext uri="{FF2B5EF4-FFF2-40B4-BE49-F238E27FC236}">
                <a16:creationId xmlns:a16="http://schemas.microsoft.com/office/drawing/2014/main" id="{0BBA9F07-9778-9A9B-83A2-C87C432FA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424" y="3429000"/>
            <a:ext cx="9753600" cy="262890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3C669181-AD4D-F15F-04C1-024D0D3AEBBB}"/>
              </a:ext>
            </a:extLst>
          </p:cNvPr>
          <p:cNvSpPr>
            <a:spLocks noGrp="1"/>
          </p:cNvSpPr>
          <p:nvPr>
            <p:ph type="dt" sz="half" idx="10"/>
          </p:nvPr>
        </p:nvSpPr>
        <p:spPr/>
        <p:txBody>
          <a:bodyPr/>
          <a:lstStyle/>
          <a:p>
            <a:fld id="{B3178901-CC54-4FCF-9563-28C83B18BF1A}" type="datetime1">
              <a:rPr lang="en-US" smtClean="0"/>
              <a:t>2/28/2025</a:t>
            </a:fld>
            <a:endParaRPr lang="en-US"/>
          </a:p>
        </p:txBody>
      </p:sp>
      <p:sp>
        <p:nvSpPr>
          <p:cNvPr id="6" name="Slide Number Placeholder 5">
            <a:extLst>
              <a:ext uri="{FF2B5EF4-FFF2-40B4-BE49-F238E27FC236}">
                <a16:creationId xmlns:a16="http://schemas.microsoft.com/office/drawing/2014/main" id="{8640E7B3-F09A-C9F5-C89C-8D2301613CC3}"/>
              </a:ext>
            </a:extLst>
          </p:cNvPr>
          <p:cNvSpPr>
            <a:spLocks noGrp="1"/>
          </p:cNvSpPr>
          <p:nvPr>
            <p:ph type="sldNum" sz="quarter" idx="12"/>
          </p:nvPr>
        </p:nvSpPr>
        <p:spPr/>
        <p:txBody>
          <a:bodyPr/>
          <a:lstStyle/>
          <a:p>
            <a:fld id="{6E739343-EDE5-4972-96CF-6EB2A8A7049F}" type="slidenum">
              <a:rPr lang="en-US" smtClean="0"/>
              <a:t>4</a:t>
            </a:fld>
            <a:endParaRPr lang="en-US"/>
          </a:p>
        </p:txBody>
      </p:sp>
      <p:pic>
        <p:nvPicPr>
          <p:cNvPr id="7" name="Picture 6">
            <a:extLst>
              <a:ext uri="{FF2B5EF4-FFF2-40B4-BE49-F238E27FC236}">
                <a16:creationId xmlns:a16="http://schemas.microsoft.com/office/drawing/2014/main" id="{4D49141C-8294-07A8-E0F6-0F9BEA5788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109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1E2681-091D-E2D5-6D04-E8CEB62D5B86}"/>
              </a:ext>
            </a:extLst>
          </p:cNvPr>
          <p:cNvPicPr>
            <a:picLocks noChangeAspect="1"/>
          </p:cNvPicPr>
          <p:nvPr/>
        </p:nvPicPr>
        <p:blipFill>
          <a:blip r:embed="rId2"/>
          <a:stretch>
            <a:fillRect/>
          </a:stretch>
        </p:blipFill>
        <p:spPr>
          <a:xfrm>
            <a:off x="738834" y="1463662"/>
            <a:ext cx="11248148" cy="547396"/>
          </a:xfrm>
          <a:prstGeom prst="rect">
            <a:avLst/>
          </a:prstGeom>
        </p:spPr>
      </p:pic>
      <p:sp>
        <p:nvSpPr>
          <p:cNvPr id="2" name="Title 1">
            <a:extLst>
              <a:ext uri="{FF2B5EF4-FFF2-40B4-BE49-F238E27FC236}">
                <a16:creationId xmlns:a16="http://schemas.microsoft.com/office/drawing/2014/main" id="{7BFCCF94-C250-3941-4542-C5FA567EE52D}"/>
              </a:ext>
            </a:extLst>
          </p:cNvPr>
          <p:cNvSpPr>
            <a:spLocks noGrp="1"/>
          </p:cNvSpPr>
          <p:nvPr>
            <p:ph type="title"/>
          </p:nvPr>
        </p:nvSpPr>
        <p:spPr>
          <a:xfrm>
            <a:off x="1097280" y="0"/>
            <a:ext cx="10058400" cy="961488"/>
          </a:xfrm>
        </p:spPr>
        <p:txBody>
          <a:bodyPr/>
          <a:lstStyle/>
          <a:p>
            <a:r>
              <a:rPr lang="en-US" dirty="0">
                <a:latin typeface="Times New Roman" panose="02020603050405020304" pitchFamily="18" charset="0"/>
                <a:cs typeface="Times New Roman" panose="02020603050405020304" pitchFamily="18" charset="0"/>
              </a:rPr>
              <a:t>How exactly we recognize things</a:t>
            </a:r>
          </a:p>
        </p:txBody>
      </p:sp>
      <p:sp>
        <p:nvSpPr>
          <p:cNvPr id="3" name="Content Placeholder 2">
            <a:extLst>
              <a:ext uri="{FF2B5EF4-FFF2-40B4-BE49-F238E27FC236}">
                <a16:creationId xmlns:a16="http://schemas.microsoft.com/office/drawing/2014/main" id="{68971C06-04C4-210D-723F-836634C78EF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8F60E58-D489-6B13-1F4B-48669D379EB1}"/>
              </a:ext>
            </a:extLst>
          </p:cNvPr>
          <p:cNvPicPr>
            <a:picLocks noChangeAspect="1"/>
          </p:cNvPicPr>
          <p:nvPr/>
        </p:nvPicPr>
        <p:blipFill>
          <a:blip r:embed="rId3"/>
          <a:stretch>
            <a:fillRect/>
          </a:stretch>
        </p:blipFill>
        <p:spPr>
          <a:xfrm>
            <a:off x="1536466" y="1845734"/>
            <a:ext cx="4559534" cy="379749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5F571F3-C6BE-C3F4-F650-2F18E83D66F4}"/>
              </a:ext>
            </a:extLst>
          </p:cNvPr>
          <p:cNvPicPr>
            <a:picLocks noChangeAspect="1"/>
          </p:cNvPicPr>
          <p:nvPr/>
        </p:nvPicPr>
        <p:blipFill>
          <a:blip r:embed="rId4"/>
          <a:stretch>
            <a:fillRect/>
          </a:stretch>
        </p:blipFill>
        <p:spPr>
          <a:xfrm>
            <a:off x="7667786" y="1845733"/>
            <a:ext cx="2498729" cy="3797495"/>
          </a:xfrm>
          <a:prstGeom prst="rect">
            <a:avLst/>
          </a:prstGeom>
          <a:ln>
            <a:noFill/>
          </a:ln>
          <a:effectLst>
            <a:outerShdw blurRad="292100" dist="139700" dir="2700000" algn="tl" rotWithShape="0">
              <a:srgbClr val="333333">
                <a:alpha val="65000"/>
              </a:srgbClr>
            </a:outerShdw>
          </a:effectLst>
        </p:spPr>
      </p:pic>
      <p:sp>
        <p:nvSpPr>
          <p:cNvPr id="6" name="Date Placeholder 5">
            <a:extLst>
              <a:ext uri="{FF2B5EF4-FFF2-40B4-BE49-F238E27FC236}">
                <a16:creationId xmlns:a16="http://schemas.microsoft.com/office/drawing/2014/main" id="{BCA97464-6819-3C67-3F8A-2B059711CD64}"/>
              </a:ext>
            </a:extLst>
          </p:cNvPr>
          <p:cNvSpPr>
            <a:spLocks noGrp="1"/>
          </p:cNvSpPr>
          <p:nvPr>
            <p:ph type="dt" sz="half" idx="10"/>
          </p:nvPr>
        </p:nvSpPr>
        <p:spPr/>
        <p:txBody>
          <a:bodyPr/>
          <a:lstStyle/>
          <a:p>
            <a:fld id="{494EEF6F-EA5B-465B-A3BB-7043028C65CA}" type="datetime1">
              <a:rPr lang="en-US" smtClean="0"/>
              <a:t>2/28/2025</a:t>
            </a:fld>
            <a:endParaRPr lang="en-US"/>
          </a:p>
        </p:txBody>
      </p:sp>
      <p:sp>
        <p:nvSpPr>
          <p:cNvPr id="8" name="Slide Number Placeholder 7">
            <a:extLst>
              <a:ext uri="{FF2B5EF4-FFF2-40B4-BE49-F238E27FC236}">
                <a16:creationId xmlns:a16="http://schemas.microsoft.com/office/drawing/2014/main" id="{376AA25A-0130-BCEB-8C4D-34DC4F0B2073}"/>
              </a:ext>
            </a:extLst>
          </p:cNvPr>
          <p:cNvSpPr>
            <a:spLocks noGrp="1"/>
          </p:cNvSpPr>
          <p:nvPr>
            <p:ph type="sldNum" sz="quarter" idx="12"/>
          </p:nvPr>
        </p:nvSpPr>
        <p:spPr/>
        <p:txBody>
          <a:bodyPr/>
          <a:lstStyle/>
          <a:p>
            <a:fld id="{6E739343-EDE5-4972-96CF-6EB2A8A7049F}" type="slidenum">
              <a:rPr lang="en-US" smtClean="0"/>
              <a:t>5</a:t>
            </a:fld>
            <a:endParaRPr lang="en-US"/>
          </a:p>
        </p:txBody>
      </p:sp>
      <p:pic>
        <p:nvPicPr>
          <p:cNvPr id="9" name="Picture 6">
            <a:extLst>
              <a:ext uri="{FF2B5EF4-FFF2-40B4-BE49-F238E27FC236}">
                <a16:creationId xmlns:a16="http://schemas.microsoft.com/office/drawing/2014/main" id="{AF9100D3-BE83-90C2-2FAA-A519A4928F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373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80E3B4-9FD1-ACB6-7881-02666D5383C6}"/>
              </a:ext>
            </a:extLst>
          </p:cNvPr>
          <p:cNvPicPr>
            <a:picLocks noChangeAspect="1"/>
          </p:cNvPicPr>
          <p:nvPr/>
        </p:nvPicPr>
        <p:blipFill>
          <a:blip r:embed="rId2"/>
          <a:stretch>
            <a:fillRect/>
          </a:stretch>
        </p:blipFill>
        <p:spPr>
          <a:xfrm>
            <a:off x="661778" y="1517849"/>
            <a:ext cx="11248148" cy="547396"/>
          </a:xfrm>
          <a:prstGeom prst="rect">
            <a:avLst/>
          </a:prstGeom>
        </p:spPr>
      </p:pic>
      <p:sp>
        <p:nvSpPr>
          <p:cNvPr id="2" name="Title 1">
            <a:extLst>
              <a:ext uri="{FF2B5EF4-FFF2-40B4-BE49-F238E27FC236}">
                <a16:creationId xmlns:a16="http://schemas.microsoft.com/office/drawing/2014/main" id="{9654D12D-0D3D-96BC-DDC2-CB4EFFBBA543}"/>
              </a:ext>
            </a:extLst>
          </p:cNvPr>
          <p:cNvSpPr>
            <a:spLocks noGrp="1"/>
          </p:cNvSpPr>
          <p:nvPr>
            <p:ph type="title"/>
          </p:nvPr>
        </p:nvSpPr>
        <p:spPr>
          <a:xfrm>
            <a:off x="1097280" y="286603"/>
            <a:ext cx="10058400" cy="658967"/>
          </a:xfrm>
        </p:spPr>
        <p:txBody>
          <a:bodyPr>
            <a:normAutofit fontScale="90000"/>
          </a:bodyPr>
          <a:lstStyle/>
          <a:p>
            <a:r>
              <a:rPr lang="en-US" dirty="0">
                <a:latin typeface="Times New Roman" panose="02020603050405020304" pitchFamily="18" charset="0"/>
                <a:cs typeface="Times New Roman" panose="02020603050405020304" pitchFamily="18" charset="0"/>
              </a:rPr>
              <a:t>How exactly we recognize things</a:t>
            </a:r>
          </a:p>
        </p:txBody>
      </p:sp>
      <p:sp>
        <p:nvSpPr>
          <p:cNvPr id="3" name="Content Placeholder 2">
            <a:extLst>
              <a:ext uri="{FF2B5EF4-FFF2-40B4-BE49-F238E27FC236}">
                <a16:creationId xmlns:a16="http://schemas.microsoft.com/office/drawing/2014/main" id="{D620CD5B-D9FA-4AC6-6BC1-5A8453791F85}"/>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EAB1A37B-C792-7699-DD62-80C2F0C5FB57}"/>
              </a:ext>
            </a:extLst>
          </p:cNvPr>
          <p:cNvPicPr>
            <a:picLocks noChangeAspect="1"/>
          </p:cNvPicPr>
          <p:nvPr/>
        </p:nvPicPr>
        <p:blipFill>
          <a:blip r:embed="rId3"/>
          <a:stretch>
            <a:fillRect/>
          </a:stretch>
        </p:blipFill>
        <p:spPr>
          <a:xfrm>
            <a:off x="2333415" y="1536261"/>
            <a:ext cx="7715075" cy="4264711"/>
          </a:xfrm>
          <a:prstGeom prst="rect">
            <a:avLst/>
          </a:prstGeom>
          <a:ln>
            <a:noFill/>
          </a:ln>
          <a:effectLst>
            <a:outerShdw blurRad="292100" dist="139700" dir="2700000" algn="tl" rotWithShape="0">
              <a:srgbClr val="333333">
                <a:alpha val="65000"/>
              </a:srgbClr>
            </a:outerShdw>
          </a:effectLst>
        </p:spPr>
      </p:pic>
      <p:sp>
        <p:nvSpPr>
          <p:cNvPr id="6" name="Date Placeholder 5">
            <a:extLst>
              <a:ext uri="{FF2B5EF4-FFF2-40B4-BE49-F238E27FC236}">
                <a16:creationId xmlns:a16="http://schemas.microsoft.com/office/drawing/2014/main" id="{EC71F938-3277-EECF-CF3E-581E89ED5756}"/>
              </a:ext>
            </a:extLst>
          </p:cNvPr>
          <p:cNvSpPr>
            <a:spLocks noGrp="1"/>
          </p:cNvSpPr>
          <p:nvPr>
            <p:ph type="dt" sz="half" idx="10"/>
          </p:nvPr>
        </p:nvSpPr>
        <p:spPr/>
        <p:txBody>
          <a:bodyPr/>
          <a:lstStyle/>
          <a:p>
            <a:fld id="{63C8B7E4-C4DB-4A63-90BE-4D67CA7D18F8}" type="datetime1">
              <a:rPr lang="en-US" smtClean="0"/>
              <a:t>2/28/2025</a:t>
            </a:fld>
            <a:endParaRPr lang="en-US"/>
          </a:p>
        </p:txBody>
      </p:sp>
      <p:sp>
        <p:nvSpPr>
          <p:cNvPr id="7" name="Slide Number Placeholder 6">
            <a:extLst>
              <a:ext uri="{FF2B5EF4-FFF2-40B4-BE49-F238E27FC236}">
                <a16:creationId xmlns:a16="http://schemas.microsoft.com/office/drawing/2014/main" id="{02CC9C4B-4416-E931-D242-9698BC206856}"/>
              </a:ext>
            </a:extLst>
          </p:cNvPr>
          <p:cNvSpPr>
            <a:spLocks noGrp="1"/>
          </p:cNvSpPr>
          <p:nvPr>
            <p:ph type="sldNum" sz="quarter" idx="12"/>
          </p:nvPr>
        </p:nvSpPr>
        <p:spPr/>
        <p:txBody>
          <a:bodyPr/>
          <a:lstStyle/>
          <a:p>
            <a:fld id="{6E739343-EDE5-4972-96CF-6EB2A8A7049F}" type="slidenum">
              <a:rPr lang="en-US" smtClean="0"/>
              <a:t>6</a:t>
            </a:fld>
            <a:endParaRPr lang="en-US"/>
          </a:p>
        </p:txBody>
      </p:sp>
      <p:pic>
        <p:nvPicPr>
          <p:cNvPr id="8" name="Picture 6">
            <a:extLst>
              <a:ext uri="{FF2B5EF4-FFF2-40B4-BE49-F238E27FC236}">
                <a16:creationId xmlns:a16="http://schemas.microsoft.com/office/drawing/2014/main" id="{B9F77A02-AA99-4CE5-4082-F017CE3F7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324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04527F-D9B1-D313-D987-E9F4B40063DD}"/>
              </a:ext>
            </a:extLst>
          </p:cNvPr>
          <p:cNvPicPr>
            <a:picLocks noChangeAspect="1"/>
          </p:cNvPicPr>
          <p:nvPr/>
        </p:nvPicPr>
        <p:blipFill>
          <a:blip r:embed="rId2"/>
          <a:stretch>
            <a:fillRect/>
          </a:stretch>
        </p:blipFill>
        <p:spPr>
          <a:xfrm>
            <a:off x="672052" y="1463662"/>
            <a:ext cx="11248148" cy="547396"/>
          </a:xfrm>
          <a:prstGeom prst="rect">
            <a:avLst/>
          </a:prstGeom>
        </p:spPr>
      </p:pic>
      <p:sp>
        <p:nvSpPr>
          <p:cNvPr id="2" name="Title 1">
            <a:extLst>
              <a:ext uri="{FF2B5EF4-FFF2-40B4-BE49-F238E27FC236}">
                <a16:creationId xmlns:a16="http://schemas.microsoft.com/office/drawing/2014/main" id="{45BE081B-10D5-BC3E-E8C0-241B0589E017}"/>
              </a:ext>
            </a:extLst>
          </p:cNvPr>
          <p:cNvSpPr>
            <a:spLocks noGrp="1"/>
          </p:cNvSpPr>
          <p:nvPr>
            <p:ph type="title"/>
          </p:nvPr>
        </p:nvSpPr>
        <p:spPr>
          <a:xfrm>
            <a:off x="1097280" y="120458"/>
            <a:ext cx="10058400" cy="868448"/>
          </a:xfrm>
        </p:spPr>
        <p:txBody>
          <a:bodyPr/>
          <a:lstStyle/>
          <a:p>
            <a:r>
              <a:rPr lang="en-US" dirty="0">
                <a:latin typeface="Times New Roman" panose="02020603050405020304" pitchFamily="18" charset="0"/>
                <a:cs typeface="Times New Roman" panose="02020603050405020304" pitchFamily="18" charset="0"/>
              </a:rPr>
              <a:t>Let us ask the same question to him</a:t>
            </a:r>
          </a:p>
        </p:txBody>
      </p:sp>
      <p:sp>
        <p:nvSpPr>
          <p:cNvPr id="3" name="Content Placeholder 2">
            <a:extLst>
              <a:ext uri="{FF2B5EF4-FFF2-40B4-BE49-F238E27FC236}">
                <a16:creationId xmlns:a16="http://schemas.microsoft.com/office/drawing/2014/main" id="{41BC2547-2801-7EB4-8EC5-11B7C33E8B9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C93287C-202E-5700-5F53-818B2754445E}"/>
              </a:ext>
            </a:extLst>
          </p:cNvPr>
          <p:cNvPicPr>
            <a:picLocks noChangeAspect="1"/>
          </p:cNvPicPr>
          <p:nvPr/>
        </p:nvPicPr>
        <p:blipFill>
          <a:blip r:embed="rId3"/>
          <a:stretch>
            <a:fillRect/>
          </a:stretch>
        </p:blipFill>
        <p:spPr>
          <a:xfrm>
            <a:off x="964102" y="1384301"/>
            <a:ext cx="9506502" cy="4484794"/>
          </a:xfrm>
          <a:prstGeom prst="rect">
            <a:avLst/>
          </a:prstGeom>
          <a:ln>
            <a:noFill/>
          </a:ln>
          <a:effectLst>
            <a:outerShdw blurRad="292100" dist="139700" dir="2700000" algn="tl" rotWithShape="0">
              <a:srgbClr val="333333">
                <a:alpha val="65000"/>
              </a:srgbClr>
            </a:outerShdw>
          </a:effectLst>
        </p:spPr>
      </p:pic>
      <p:sp>
        <p:nvSpPr>
          <p:cNvPr id="5" name="Date Placeholder 4">
            <a:extLst>
              <a:ext uri="{FF2B5EF4-FFF2-40B4-BE49-F238E27FC236}">
                <a16:creationId xmlns:a16="http://schemas.microsoft.com/office/drawing/2014/main" id="{5C653447-2819-810B-D130-6FDEE8D6E9DA}"/>
              </a:ext>
            </a:extLst>
          </p:cNvPr>
          <p:cNvSpPr>
            <a:spLocks noGrp="1"/>
          </p:cNvSpPr>
          <p:nvPr>
            <p:ph type="dt" sz="half" idx="10"/>
          </p:nvPr>
        </p:nvSpPr>
        <p:spPr/>
        <p:txBody>
          <a:bodyPr/>
          <a:lstStyle/>
          <a:p>
            <a:fld id="{98835B1D-536B-483B-AEB9-1457168764F5}" type="datetime1">
              <a:rPr lang="en-US" smtClean="0"/>
              <a:t>2/28/2025</a:t>
            </a:fld>
            <a:endParaRPr lang="en-US"/>
          </a:p>
        </p:txBody>
      </p:sp>
      <p:sp>
        <p:nvSpPr>
          <p:cNvPr id="6" name="Slide Number Placeholder 5">
            <a:extLst>
              <a:ext uri="{FF2B5EF4-FFF2-40B4-BE49-F238E27FC236}">
                <a16:creationId xmlns:a16="http://schemas.microsoft.com/office/drawing/2014/main" id="{A66D5A35-A5B4-166F-9299-1A98DFC03F18}"/>
              </a:ext>
            </a:extLst>
          </p:cNvPr>
          <p:cNvSpPr>
            <a:spLocks noGrp="1"/>
          </p:cNvSpPr>
          <p:nvPr>
            <p:ph type="sldNum" sz="quarter" idx="12"/>
          </p:nvPr>
        </p:nvSpPr>
        <p:spPr/>
        <p:txBody>
          <a:bodyPr/>
          <a:lstStyle/>
          <a:p>
            <a:fld id="{6E739343-EDE5-4972-96CF-6EB2A8A7049F}" type="slidenum">
              <a:rPr lang="en-US" smtClean="0"/>
              <a:t>7</a:t>
            </a:fld>
            <a:endParaRPr lang="en-US"/>
          </a:p>
        </p:txBody>
      </p:sp>
      <p:pic>
        <p:nvPicPr>
          <p:cNvPr id="8" name="Picture 6">
            <a:extLst>
              <a:ext uri="{FF2B5EF4-FFF2-40B4-BE49-F238E27FC236}">
                <a16:creationId xmlns:a16="http://schemas.microsoft.com/office/drawing/2014/main" id="{7DAD36E5-7E20-246B-A063-82980DFC8D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990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20AF7-A73D-2EEE-B663-C3A2C87268ED}"/>
              </a:ext>
            </a:extLst>
          </p:cNvPr>
          <p:cNvPicPr>
            <a:picLocks noChangeAspect="1"/>
          </p:cNvPicPr>
          <p:nvPr/>
        </p:nvPicPr>
        <p:blipFill>
          <a:blip r:embed="rId2"/>
          <a:stretch>
            <a:fillRect/>
          </a:stretch>
        </p:blipFill>
        <p:spPr>
          <a:xfrm>
            <a:off x="666915" y="1572035"/>
            <a:ext cx="11248148" cy="547396"/>
          </a:xfrm>
          <a:prstGeom prst="rect">
            <a:avLst/>
          </a:prstGeom>
        </p:spPr>
      </p:pic>
      <p:sp>
        <p:nvSpPr>
          <p:cNvPr id="2" name="Title 1">
            <a:extLst>
              <a:ext uri="{FF2B5EF4-FFF2-40B4-BE49-F238E27FC236}">
                <a16:creationId xmlns:a16="http://schemas.microsoft.com/office/drawing/2014/main" id="{70537CA1-F040-14DF-74F6-327574474BB3}"/>
              </a:ext>
            </a:extLst>
          </p:cNvPr>
          <p:cNvSpPr>
            <a:spLocks noGrp="1"/>
          </p:cNvSpPr>
          <p:nvPr>
            <p:ph type="title"/>
          </p:nvPr>
        </p:nvSpPr>
        <p:spPr>
          <a:xfrm>
            <a:off x="1097280" y="286603"/>
            <a:ext cx="10058400" cy="702303"/>
          </a:xfrm>
        </p:spPr>
        <p:txBody>
          <a:bodyPr>
            <a:normAutofit fontScale="90000"/>
          </a:bodyPr>
          <a:lstStyle/>
          <a:p>
            <a:r>
              <a:rPr lang="en-US" dirty="0">
                <a:latin typeface="Times New Roman" panose="02020603050405020304" pitchFamily="18" charset="0"/>
                <a:cs typeface="Times New Roman" panose="02020603050405020304" pitchFamily="18" charset="0"/>
              </a:rPr>
              <a:t>Let us ask the same question to him</a:t>
            </a:r>
          </a:p>
        </p:txBody>
      </p:sp>
      <p:sp>
        <p:nvSpPr>
          <p:cNvPr id="3" name="Content Placeholder 2">
            <a:extLst>
              <a:ext uri="{FF2B5EF4-FFF2-40B4-BE49-F238E27FC236}">
                <a16:creationId xmlns:a16="http://schemas.microsoft.com/office/drawing/2014/main" id="{5908D245-7CE9-4BF2-A68E-6A67AEAD20C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3934BF-D5B8-60EB-8774-393AD5FC7A0F}"/>
              </a:ext>
            </a:extLst>
          </p:cNvPr>
          <p:cNvPicPr>
            <a:picLocks noChangeAspect="1"/>
          </p:cNvPicPr>
          <p:nvPr/>
        </p:nvPicPr>
        <p:blipFill>
          <a:blip r:embed="rId3"/>
          <a:stretch>
            <a:fillRect/>
          </a:stretch>
        </p:blipFill>
        <p:spPr>
          <a:xfrm>
            <a:off x="1185317" y="1132324"/>
            <a:ext cx="9909403" cy="4960190"/>
          </a:xfrm>
          <a:prstGeom prst="rect">
            <a:avLst/>
          </a:prstGeom>
          <a:ln>
            <a:noFill/>
          </a:ln>
          <a:effectLst>
            <a:outerShdw blurRad="292100" dist="139700" dir="2700000" algn="tl" rotWithShape="0">
              <a:srgbClr val="333333">
                <a:alpha val="65000"/>
              </a:srgbClr>
            </a:outerShdw>
          </a:effectLst>
        </p:spPr>
      </p:pic>
      <p:sp>
        <p:nvSpPr>
          <p:cNvPr id="6" name="Date Placeholder 5">
            <a:extLst>
              <a:ext uri="{FF2B5EF4-FFF2-40B4-BE49-F238E27FC236}">
                <a16:creationId xmlns:a16="http://schemas.microsoft.com/office/drawing/2014/main" id="{A96D1E55-C0B0-37D3-2D38-306E2B07F18B}"/>
              </a:ext>
            </a:extLst>
          </p:cNvPr>
          <p:cNvSpPr>
            <a:spLocks noGrp="1"/>
          </p:cNvSpPr>
          <p:nvPr>
            <p:ph type="dt" sz="half" idx="10"/>
          </p:nvPr>
        </p:nvSpPr>
        <p:spPr/>
        <p:txBody>
          <a:bodyPr/>
          <a:lstStyle/>
          <a:p>
            <a:fld id="{4F602178-DBB0-4783-90DB-D85D37009BC5}" type="datetime1">
              <a:rPr lang="en-US" smtClean="0"/>
              <a:t>2/28/2025</a:t>
            </a:fld>
            <a:endParaRPr lang="en-US"/>
          </a:p>
        </p:txBody>
      </p:sp>
      <p:sp>
        <p:nvSpPr>
          <p:cNvPr id="7" name="Slide Number Placeholder 6">
            <a:extLst>
              <a:ext uri="{FF2B5EF4-FFF2-40B4-BE49-F238E27FC236}">
                <a16:creationId xmlns:a16="http://schemas.microsoft.com/office/drawing/2014/main" id="{CFA092FA-858A-5A53-0309-C7A4A9B647C5}"/>
              </a:ext>
            </a:extLst>
          </p:cNvPr>
          <p:cNvSpPr>
            <a:spLocks noGrp="1"/>
          </p:cNvSpPr>
          <p:nvPr>
            <p:ph type="sldNum" sz="quarter" idx="12"/>
          </p:nvPr>
        </p:nvSpPr>
        <p:spPr/>
        <p:txBody>
          <a:bodyPr/>
          <a:lstStyle/>
          <a:p>
            <a:fld id="{6E739343-EDE5-4972-96CF-6EB2A8A7049F}" type="slidenum">
              <a:rPr lang="en-US" smtClean="0"/>
              <a:t>8</a:t>
            </a:fld>
            <a:endParaRPr lang="en-US"/>
          </a:p>
        </p:txBody>
      </p:sp>
      <p:pic>
        <p:nvPicPr>
          <p:cNvPr id="8" name="Picture 6">
            <a:extLst>
              <a:ext uri="{FF2B5EF4-FFF2-40B4-BE49-F238E27FC236}">
                <a16:creationId xmlns:a16="http://schemas.microsoft.com/office/drawing/2014/main" id="{9BD28F1D-FE39-C9AA-82DC-335D8A0D9F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742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5E47F0-A043-5138-D91B-BE355F4903A9}"/>
              </a:ext>
            </a:extLst>
          </p:cNvPr>
          <p:cNvPicPr>
            <a:picLocks noChangeAspect="1"/>
          </p:cNvPicPr>
          <p:nvPr/>
        </p:nvPicPr>
        <p:blipFill>
          <a:blip r:embed="rId2"/>
          <a:stretch>
            <a:fillRect/>
          </a:stretch>
        </p:blipFill>
        <p:spPr>
          <a:xfrm>
            <a:off x="610407" y="1512401"/>
            <a:ext cx="11248148" cy="547396"/>
          </a:xfrm>
          <a:prstGeom prst="rect">
            <a:avLst/>
          </a:prstGeom>
        </p:spPr>
      </p:pic>
      <p:sp>
        <p:nvSpPr>
          <p:cNvPr id="2" name="Title 1">
            <a:extLst>
              <a:ext uri="{FF2B5EF4-FFF2-40B4-BE49-F238E27FC236}">
                <a16:creationId xmlns:a16="http://schemas.microsoft.com/office/drawing/2014/main" id="{D60EACF2-50F4-2186-B261-85C5827E9E13}"/>
              </a:ext>
            </a:extLst>
          </p:cNvPr>
          <p:cNvSpPr>
            <a:spLocks noGrp="1"/>
          </p:cNvSpPr>
          <p:nvPr>
            <p:ph type="title"/>
          </p:nvPr>
        </p:nvSpPr>
        <p:spPr>
          <a:xfrm>
            <a:off x="1097280" y="286603"/>
            <a:ext cx="10058400" cy="702303"/>
          </a:xfrm>
        </p:spPr>
        <p:txBody>
          <a:bodyPr>
            <a:normAutofit fontScale="90000"/>
          </a:bodyPr>
          <a:lstStyle/>
          <a:p>
            <a:r>
              <a:rPr lang="en-US" dirty="0">
                <a:latin typeface="Times New Roman" panose="02020603050405020304" pitchFamily="18" charset="0"/>
                <a:cs typeface="Times New Roman" panose="02020603050405020304" pitchFamily="18" charset="0"/>
              </a:rPr>
              <a:t>Let us make him learn</a:t>
            </a:r>
          </a:p>
        </p:txBody>
      </p:sp>
      <p:sp>
        <p:nvSpPr>
          <p:cNvPr id="3" name="Content Placeholder 2">
            <a:extLst>
              <a:ext uri="{FF2B5EF4-FFF2-40B4-BE49-F238E27FC236}">
                <a16:creationId xmlns:a16="http://schemas.microsoft.com/office/drawing/2014/main" id="{279B430B-0B7F-ACA9-50C0-DA3F0E30A5A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6541A1-4AF0-B022-C3CD-21ADFC7D81B9}"/>
              </a:ext>
            </a:extLst>
          </p:cNvPr>
          <p:cNvPicPr>
            <a:picLocks noChangeAspect="1"/>
          </p:cNvPicPr>
          <p:nvPr/>
        </p:nvPicPr>
        <p:blipFill>
          <a:blip r:embed="rId3"/>
          <a:stretch>
            <a:fillRect/>
          </a:stretch>
        </p:blipFill>
        <p:spPr>
          <a:xfrm>
            <a:off x="1760388" y="1157201"/>
            <a:ext cx="8948186" cy="4812124"/>
          </a:xfrm>
          <a:prstGeom prst="rect">
            <a:avLst/>
          </a:prstGeom>
          <a:ln>
            <a:noFill/>
          </a:ln>
          <a:effectLst>
            <a:outerShdw blurRad="292100" dist="139700" dir="2700000" algn="tl" rotWithShape="0">
              <a:srgbClr val="333333">
                <a:alpha val="65000"/>
              </a:srgbClr>
            </a:outerShdw>
          </a:effectLst>
        </p:spPr>
      </p:pic>
      <p:sp>
        <p:nvSpPr>
          <p:cNvPr id="6" name="Date Placeholder 5">
            <a:extLst>
              <a:ext uri="{FF2B5EF4-FFF2-40B4-BE49-F238E27FC236}">
                <a16:creationId xmlns:a16="http://schemas.microsoft.com/office/drawing/2014/main" id="{C1549C76-6FB6-1979-7572-8991DE44D16B}"/>
              </a:ext>
            </a:extLst>
          </p:cNvPr>
          <p:cNvSpPr>
            <a:spLocks noGrp="1"/>
          </p:cNvSpPr>
          <p:nvPr>
            <p:ph type="dt" sz="half" idx="10"/>
          </p:nvPr>
        </p:nvSpPr>
        <p:spPr/>
        <p:txBody>
          <a:bodyPr/>
          <a:lstStyle/>
          <a:p>
            <a:fld id="{92E89452-1A40-44DD-9699-FFEB35EB9519}" type="datetime1">
              <a:rPr lang="en-US" smtClean="0"/>
              <a:t>2/28/2025</a:t>
            </a:fld>
            <a:endParaRPr lang="en-US"/>
          </a:p>
        </p:txBody>
      </p:sp>
      <p:sp>
        <p:nvSpPr>
          <p:cNvPr id="7" name="Slide Number Placeholder 6">
            <a:extLst>
              <a:ext uri="{FF2B5EF4-FFF2-40B4-BE49-F238E27FC236}">
                <a16:creationId xmlns:a16="http://schemas.microsoft.com/office/drawing/2014/main" id="{FAA5DC0E-33CD-9B73-5415-BD7B586560D5}"/>
              </a:ext>
            </a:extLst>
          </p:cNvPr>
          <p:cNvSpPr>
            <a:spLocks noGrp="1"/>
          </p:cNvSpPr>
          <p:nvPr>
            <p:ph type="sldNum" sz="quarter" idx="12"/>
          </p:nvPr>
        </p:nvSpPr>
        <p:spPr/>
        <p:txBody>
          <a:bodyPr/>
          <a:lstStyle/>
          <a:p>
            <a:fld id="{6E739343-EDE5-4972-96CF-6EB2A8A7049F}" type="slidenum">
              <a:rPr lang="en-US" smtClean="0"/>
              <a:t>9</a:t>
            </a:fld>
            <a:endParaRPr lang="en-US"/>
          </a:p>
        </p:txBody>
      </p:sp>
      <p:pic>
        <p:nvPicPr>
          <p:cNvPr id="8" name="Picture 6">
            <a:extLst>
              <a:ext uri="{FF2B5EF4-FFF2-40B4-BE49-F238E27FC236}">
                <a16:creationId xmlns:a16="http://schemas.microsoft.com/office/drawing/2014/main" id="{FFE850AA-C223-5D5E-B23E-055D506743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05127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emplate>TM02900769[[fn=Retrospect]]</Template>
  <TotalTime>8094</TotalTime>
  <Words>4699</Words>
  <Application>Microsoft Office PowerPoint</Application>
  <PresentationFormat>Widescreen</PresentationFormat>
  <Paragraphs>429</Paragraphs>
  <Slides>37</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Aptos</vt:lpstr>
      <vt:lpstr>Arial</vt:lpstr>
      <vt:lpstr>Calibri</vt:lpstr>
      <vt:lpstr>Calibri Light</vt:lpstr>
      <vt:lpstr>Optima</vt:lpstr>
      <vt:lpstr>Rubik</vt:lpstr>
      <vt:lpstr>source-serif-pro</vt:lpstr>
      <vt:lpstr>Times New Roman</vt:lpstr>
      <vt:lpstr>Wingdings</vt:lpstr>
      <vt:lpstr>Retrospect</vt:lpstr>
      <vt:lpstr>Introduction</vt:lpstr>
      <vt:lpstr>Where is AI used?</vt:lpstr>
      <vt:lpstr>Where is AI used?</vt:lpstr>
      <vt:lpstr>Introduction to machine learning</vt:lpstr>
      <vt:lpstr>How exactly we recognize things</vt:lpstr>
      <vt:lpstr>How exactly we recognize things</vt:lpstr>
      <vt:lpstr>Let us ask the same question to him</vt:lpstr>
      <vt:lpstr>Let us ask the same question to him</vt:lpstr>
      <vt:lpstr>Let us make him learn</vt:lpstr>
      <vt:lpstr>Let us ask the same question now</vt:lpstr>
      <vt:lpstr>Let us ask the same question now</vt:lpstr>
      <vt:lpstr>What is Machine Learning?</vt:lpstr>
      <vt:lpstr>What is Machine Learning? </vt:lpstr>
      <vt:lpstr>What is Machine Learning? </vt:lpstr>
      <vt:lpstr>What is Machine Learning?</vt:lpstr>
      <vt:lpstr>What is Machine Learning?</vt:lpstr>
      <vt:lpstr>What is Machine Learning?</vt:lpstr>
      <vt:lpstr>How does Machine Learning Work?</vt:lpstr>
      <vt:lpstr>PowerPoint Presentation</vt:lpstr>
      <vt:lpstr>Supervised Machine Learning</vt:lpstr>
      <vt:lpstr>What is Supervised Learning</vt:lpstr>
      <vt:lpstr>The supervised Learning Process</vt:lpstr>
      <vt:lpstr>PowerPoint Presentation</vt:lpstr>
      <vt:lpstr>Types of problems</vt:lpstr>
      <vt:lpstr>Machine Learning Algorithms</vt:lpstr>
      <vt:lpstr>PowerPoint Presentation</vt:lpstr>
      <vt:lpstr>PowerPoint Presentation</vt:lpstr>
      <vt:lpstr>PowerPoint Presentation</vt:lpstr>
      <vt:lpstr>What is Unsupervised Learning</vt:lpstr>
      <vt:lpstr>Unsupervised Learning</vt:lpstr>
      <vt:lpstr>PowerPoint Presentation</vt:lpstr>
      <vt:lpstr>PowerPoint Presentation</vt:lpstr>
      <vt:lpstr>Why do we need supervised &amp; Unsupervised learning </vt:lpstr>
      <vt:lpstr>PowerPoint Presentation</vt:lpstr>
      <vt:lpstr>PowerPoint Presentation</vt:lpstr>
      <vt:lpstr>Where is AI used?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Pendotagaya, Srinivas</dc:creator>
  <cp:lastModifiedBy>Pendotagaya, Srinivas</cp:lastModifiedBy>
  <cp:revision>143</cp:revision>
  <dcterms:created xsi:type="dcterms:W3CDTF">2024-12-18T22:34:37Z</dcterms:created>
  <dcterms:modified xsi:type="dcterms:W3CDTF">2025-02-28T17:13:10Z</dcterms:modified>
</cp:coreProperties>
</file>